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3" r:id="rId4"/>
    <p:sldId id="259" r:id="rId5"/>
    <p:sldId id="272" r:id="rId6"/>
    <p:sldId id="276" r:id="rId7"/>
    <p:sldId id="258" r:id="rId8"/>
    <p:sldId id="260" r:id="rId9"/>
    <p:sldId id="284" r:id="rId10"/>
    <p:sldId id="285" r:id="rId11"/>
    <p:sldId id="261" r:id="rId12"/>
    <p:sldId id="262" r:id="rId13"/>
    <p:sldId id="286" r:id="rId14"/>
    <p:sldId id="264" r:id="rId15"/>
    <p:sldId id="277" r:id="rId16"/>
    <p:sldId id="281" r:id="rId17"/>
    <p:sldId id="263" r:id="rId18"/>
    <p:sldId id="279" r:id="rId19"/>
    <p:sldId id="290" r:id="rId20"/>
    <p:sldId id="291" r:id="rId21"/>
    <p:sldId id="289" r:id="rId22"/>
    <p:sldId id="287" r:id="rId23"/>
    <p:sldId id="288" r:id="rId24"/>
    <p:sldId id="269" r:id="rId25"/>
    <p:sldId id="268" r:id="rId26"/>
    <p:sldId id="271" r:id="rId27"/>
    <p:sldId id="273" r:id="rId28"/>
    <p:sldId id="27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2C548-F3EC-156C-D37F-D666696A0B58}" v="60" dt="2018-09-07T00:57:43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ADDE-4100-43A6-9A7D-62F4E86CF740}" type="datetimeFigureOut">
              <a:rPr lang="en-US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525E-FE21-4F82-9352-DF64118B809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1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2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4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7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65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4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64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5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3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4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525E-FE21-4F82-9352-DF64118B809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BB4D229-73D5-447D-8AE9-C903418AF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29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q-ka1FkZk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hearnet.com/audio_video/video/Hearnet_Protect.mov" TargetMode="External"/><Relationship Id="rId5" Type="http://schemas.openxmlformats.org/officeDocument/2006/relationships/hyperlink" Target="http://hearnet.com/audio_video/video/mermen.mov" TargetMode="External"/><Relationship Id="rId4" Type="http://schemas.openxmlformats.org/officeDocument/2006/relationships/hyperlink" Target="http://hearnet.com/features/feature_PSA.s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iosh/topics/noise/ap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dc.gov/niosh/topics/noise/app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iansclinics.com/" TargetMode="External"/><Relationship Id="rId7" Type="http://schemas.openxmlformats.org/officeDocument/2006/relationships/hyperlink" Target="http://www.artsmed.org/" TargetMode="External"/><Relationship Id="rId2" Type="http://schemas.openxmlformats.org/officeDocument/2006/relationships/hyperlink" Target="https://music.uconn.edu/health-and-wellnes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sm.arts-accredit.org/" TargetMode="External"/><Relationship Id="rId5" Type="http://schemas.openxmlformats.org/officeDocument/2006/relationships/hyperlink" Target="http://www.hearnet.com/" TargetMode="External"/><Relationship Id="rId4" Type="http://schemas.openxmlformats.org/officeDocument/2006/relationships/hyperlink" Target="https://www.etymotic.com/consumer/hearing-protection/which-earplu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siciansclinic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gtvm0ps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inglikeme.com/facts/what-hearing-loss/hearing-loss-simulator-understanding-mild-and-moderate-hearing-los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Promoting  healthy Hearing in musicians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Christine D. </a:t>
            </a:r>
            <a:r>
              <a:rPr lang="en-US" err="1"/>
              <a:t>Njuki</a:t>
            </a:r>
            <a:r>
              <a:rPr lang="en-US"/>
              <a:t>, </a:t>
            </a:r>
            <a:r>
              <a:rPr lang="en-US" err="1"/>
              <a:t>Au.D</a:t>
            </a:r>
            <a:r>
              <a:rPr lang="en-US"/>
              <a:t>., CCC-A</a:t>
            </a:r>
          </a:p>
          <a:p>
            <a:r>
              <a:rPr lang="en-US"/>
              <a:t>Clinical Professor</a:t>
            </a:r>
          </a:p>
          <a:p>
            <a:r>
              <a:rPr lang="en-US"/>
              <a:t>Audiologist</a:t>
            </a:r>
          </a:p>
        </p:txBody>
      </p:sp>
    </p:spTree>
    <p:extLst>
      <p:ext uri="{BB962C8B-B14F-4D97-AF65-F5344CB8AC3E}">
        <p14:creationId xmlns:p14="http://schemas.microsoft.com/office/powerpoint/2010/main" val="201227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ww.guitarbuilding.org/wp-content/uploads/2014/06/Instrument-Sound-EQ-Chart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1933" r="30526" b="8633"/>
          <a:stretch/>
        </p:blipFill>
        <p:spPr>
          <a:xfrm>
            <a:off x="1740008" y="152400"/>
            <a:ext cx="8063973" cy="6705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18298" y="1373465"/>
            <a:ext cx="2264735" cy="50372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symptoms of MIHL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6747" y="1137356"/>
            <a:ext cx="4649787" cy="576262"/>
          </a:xfrm>
        </p:spPr>
        <p:txBody>
          <a:bodyPr/>
          <a:lstStyle/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>
                <a:hlinkClick r:id="rId3"/>
              </a:rPr>
              <a:t>https://www.youtube.com/watch?v=Dgq-ka1FkZk</a:t>
            </a:r>
            <a:endParaRPr lang="en-US" sz="1400"/>
          </a:p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Other symptoms may be worse than the hearing loss</a:t>
            </a:r>
          </a:p>
          <a:p>
            <a:r>
              <a:rPr lang="en-US"/>
              <a:t>Permanent and constant tinnitus</a:t>
            </a:r>
          </a:p>
          <a:p>
            <a:r>
              <a:rPr lang="en-US"/>
              <a:t>Poor pitch perception</a:t>
            </a:r>
          </a:p>
          <a:p>
            <a:r>
              <a:rPr lang="en-US"/>
              <a:t>Hypersensitivity to loud sound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730562"/>
          </a:xfr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4"/>
              </a:rPr>
              <a:t>http://hearnet.com/features/feature_PSA.shtml</a:t>
            </a:r>
            <a:endParaRPr lang="en-US"/>
          </a:p>
          <a:p>
            <a:r>
              <a:rPr lang="en-US">
                <a:hlinkClick r:id="rId5"/>
              </a:rPr>
              <a:t>http://hearnet.com/audio_video/video/mermen.mov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hlinkClick r:id="rId6"/>
            </a:endParaRPr>
          </a:p>
          <a:p>
            <a:endParaRPr lang="en-US">
              <a:hlinkClick r:id="rId6"/>
            </a:endParaRPr>
          </a:p>
          <a:p>
            <a:r>
              <a:rPr lang="en-US">
                <a:hlinkClick r:id="rId6"/>
              </a:rPr>
              <a:t>http://www.hearnet.com/audio_video/video/Hearnet_Protect.mov</a:t>
            </a:r>
            <a:endParaRPr lang="en-US"/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4570" y="2418636"/>
            <a:ext cx="2533137" cy="16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Are you at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2" y="890818"/>
            <a:ext cx="5035986" cy="636205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20" y="802685"/>
            <a:ext cx="2853073" cy="995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2752" y="1901952"/>
            <a:ext cx="362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National Institute of Occupational Safety &amp; Health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2099705"/>
            <a:ext cx="2619741" cy="122889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9" y="5060014"/>
            <a:ext cx="4505954" cy="69542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94" y="2421616"/>
            <a:ext cx="2472474" cy="132560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96" y="3888629"/>
            <a:ext cx="6905574" cy="8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Intensity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How loud is too loud? 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 sz="3200"/>
              <a:t> 85dBA SPL (dial tone)</a:t>
            </a:r>
          </a:p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98777" y="685799"/>
            <a:ext cx="3750391" cy="53085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330184" y="4041648"/>
            <a:ext cx="1106424" cy="0"/>
          </a:xfrm>
          <a:prstGeom prst="line">
            <a:avLst/>
          </a:prstGeom>
          <a:ln w="5715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2" y="5148691"/>
            <a:ext cx="8534400" cy="1507067"/>
          </a:xfrm>
        </p:spPr>
        <p:txBody>
          <a:bodyPr>
            <a:normAutofit/>
          </a:bodyPr>
          <a:lstStyle/>
          <a:p>
            <a:r>
              <a:rPr lang="en-US" altLang="en-US"/>
              <a:t>Intensity   </a:t>
            </a:r>
          </a:p>
        </p:txBody>
      </p:sp>
      <p:graphicFrame>
        <p:nvGraphicFramePr>
          <p:cNvPr id="119853" name="Group 10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154465"/>
              </p:ext>
            </p:extLst>
          </p:nvPr>
        </p:nvGraphicFramePr>
        <p:xfrm>
          <a:off x="1768415" y="1337094"/>
          <a:ext cx="7469954" cy="4023360"/>
        </p:xfrm>
        <a:graphic>
          <a:graphicData uri="http://schemas.openxmlformats.org/drawingml/2006/table">
            <a:tbl>
              <a:tblPr/>
              <a:tblGrid>
                <a:gridCol w="373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Instrument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Peak Level (dB SPL)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French Horn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Bassoon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Trombone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Tuba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Trumpet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Violin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Clarinet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Percussion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&gt;120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(Amplified Guitar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&gt;115)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8382A8D-FD02-4D92-B642-E6558AC47069}"/>
              </a:ext>
            </a:extLst>
          </p:cNvPr>
          <p:cNvSpPr txBox="1"/>
          <p:nvPr/>
        </p:nvSpPr>
        <p:spPr>
          <a:xfrm>
            <a:off x="1920816" y="418381"/>
            <a:ext cx="652444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cap="all"/>
              <a:t>MAXIMUM LEVELS FOR INSTRUMENTS</a:t>
            </a:r>
            <a:br>
              <a:rPr lang="en-US" cap="all"/>
            </a:br>
            <a:r>
              <a:rPr lang="en-US" cap="all"/>
              <a:t>(WAGNER RING CYCLE:  CAMP AND HORSTMAN, 1992)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1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long is too long?</a:t>
            </a:r>
          </a:p>
          <a:p>
            <a:pPr marL="0" indent="0">
              <a:buNone/>
            </a:pPr>
            <a:r>
              <a:rPr lang="en-US"/>
              <a:t>	40 hours per week 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Classically trained musicians tend towards higher noise exposure than rock musicians because of the amount of time exposed.</a:t>
            </a:r>
          </a:p>
        </p:txBody>
      </p:sp>
    </p:spTree>
    <p:extLst>
      <p:ext uri="{BB962C8B-B14F-4D97-AF65-F5344CB8AC3E}">
        <p14:creationId xmlns:p14="http://schemas.microsoft.com/office/powerpoint/2010/main" val="126387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 dosage = </a:t>
            </a:r>
            <a:r>
              <a:rPr lang="en-US" sz="2800"/>
              <a:t>duration and 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/>
          </a:p>
          <a:p>
            <a:pPr lvl="1"/>
            <a:endParaRPr lang="en-US"/>
          </a:p>
          <a:p>
            <a:r>
              <a:rPr lang="en-US"/>
              <a:t>85dBA SPL over a 40-hour work week =</a:t>
            </a:r>
            <a:r>
              <a:rPr lang="en-US" sz="4000"/>
              <a:t> safe</a:t>
            </a:r>
            <a:r>
              <a:rPr lang="en-US"/>
              <a:t> </a:t>
            </a:r>
          </a:p>
          <a:p>
            <a:r>
              <a:rPr lang="en-US"/>
              <a:t>3dB Exchange Rate (+3dB = sound exposure doubles and safe listening time is cut in half)</a:t>
            </a:r>
          </a:p>
          <a:p>
            <a:r>
              <a:rPr lang="en-US"/>
              <a:t>UT Dallas has explored positive effects of ensemble instructors consciously setting practice agendas with overall noise dose in mind</a:t>
            </a:r>
          </a:p>
          <a:p>
            <a:r>
              <a:rPr lang="en-US" b="1"/>
              <a:t>&gt; 100% noise dose is associated with hearing damage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88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88913"/>
            <a:ext cx="7772400" cy="1079500"/>
          </a:xfrm>
        </p:spPr>
        <p:txBody>
          <a:bodyPr/>
          <a:lstStyle/>
          <a:p>
            <a:r>
              <a:rPr lang="en-US" altLang="en-US"/>
              <a:t>Chasin (2006)</a:t>
            </a:r>
            <a:endParaRPr lang="en-CA" altLang="en-US"/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96976"/>
            <a:ext cx="554513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3897313"/>
            <a:ext cx="5326911" cy="223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88415" y="1132201"/>
            <a:ext cx="259434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Safe listening time</a:t>
            </a:r>
          </a:p>
          <a:p>
            <a:endParaRPr lang="en-US"/>
          </a:p>
          <a:p>
            <a:r>
              <a:rPr lang="en-US"/>
              <a:t>85  = 8 hours</a:t>
            </a:r>
          </a:p>
          <a:p>
            <a:r>
              <a:rPr lang="en-US"/>
              <a:t>88 = 4 hours</a:t>
            </a:r>
          </a:p>
          <a:p>
            <a:r>
              <a:rPr lang="en-US"/>
              <a:t>91 = 2 hours</a:t>
            </a:r>
          </a:p>
          <a:p>
            <a:r>
              <a:rPr lang="en-US"/>
              <a:t>94 = 1 hour</a:t>
            </a:r>
          </a:p>
          <a:p>
            <a:r>
              <a:rPr lang="en-US"/>
              <a:t>100 = ½ hour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8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B2B8-D2B4-4274-9F38-195559B6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 your own noise 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597C-565C-4BBD-8046-DD11F48A4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NIOSH Sound level meter App </a:t>
            </a:r>
          </a:p>
          <a:p>
            <a:r>
              <a:rPr lang="en-US">
                <a:hlinkClick r:id="rId2"/>
              </a:rPr>
              <a:t>https://www.cdc.gov/niosh/topics/noise/app.html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The Ear</a:t>
            </a:r>
          </a:p>
          <a:p>
            <a:r>
              <a:rPr lang="en-US"/>
              <a:t>Music Induced hearing loss-why we don't want it</a:t>
            </a:r>
          </a:p>
          <a:p>
            <a:r>
              <a:rPr lang="en-US"/>
              <a:t>Are you at risk?</a:t>
            </a:r>
          </a:p>
          <a:p>
            <a:r>
              <a:rPr lang="en-US"/>
              <a:t>Healthy hearing behaviors</a:t>
            </a:r>
          </a:p>
          <a:p>
            <a:r>
              <a:rPr lang="en-US"/>
              <a:t>Hearing protection for musicians</a:t>
            </a:r>
          </a:p>
          <a:p>
            <a:r>
              <a:rPr lang="en-US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280652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B2B8-D2B4-4274-9F38-195559B6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 your own noise 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597C-565C-4BBD-8046-DD11F48A4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NIOSH Sound level meter App </a:t>
            </a:r>
          </a:p>
          <a:p>
            <a:r>
              <a:rPr lang="en-US">
                <a:hlinkClick r:id="rId2"/>
              </a:rPr>
              <a:t>https://www.cdc.gov/niosh/topics/noise/app.html</a:t>
            </a:r>
          </a:p>
          <a:p>
            <a:endParaRPr lang="en-US"/>
          </a:p>
        </p:txBody>
      </p:sp>
      <p:pic>
        <p:nvPicPr>
          <p:cNvPr id="4" name="Picture 4" descr="A hand holding a cellphone&#10;&#10;Description generated with very high confidence">
            <a:extLst>
              <a:ext uri="{FF2B5EF4-FFF2-40B4-BE49-F238E27FC236}">
                <a16:creationId xmlns:a16="http://schemas.microsoft.com/office/drawing/2014/main" id="{F57ADFFF-8451-439B-B08E-5DF533F89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312" y="720603"/>
            <a:ext cx="26193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8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27C4-3917-4797-9984-12237444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UConN Musiconn study - </a:t>
            </a:r>
            <a:r>
              <a:rPr lang="en-US" sz="2400"/>
              <a:t>in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08E86-9BA5-44CA-A67A-62842DAB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204389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/>
              <a:t>Noise Dose of 56 UCONN students</a:t>
            </a:r>
          </a:p>
          <a:p>
            <a:pPr marL="0" indent="0" algn="ctr">
              <a:buNone/>
            </a:pPr>
            <a:r>
              <a:rPr lang="en-US" sz="1800"/>
              <a:t>(not including ear/headphone use!)</a:t>
            </a: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71DC7-1CC2-47E8-B7B8-462B7165CBD5}"/>
              </a:ext>
            </a:extLst>
          </p:cNvPr>
          <p:cNvSpPr txBox="1"/>
          <p:nvPr/>
        </p:nvSpPr>
        <p:spPr>
          <a:xfrm>
            <a:off x="650632" y="2457938"/>
            <a:ext cx="8936891" cy="19513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</a:pPr>
            <a:endParaRPr lang="en-US"/>
          </a:p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en-US" u="sng"/>
              <a:t>Non-Musicians</a:t>
            </a:r>
            <a:r>
              <a:rPr lang="en-US"/>
              <a:t>                                 </a:t>
            </a:r>
            <a:r>
              <a:rPr lang="en-US" u="sng"/>
              <a:t>Musicians</a:t>
            </a:r>
            <a:endParaRPr lang="en-US"/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/>
              <a:t>Mean =        41%                                                   293%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/>
              <a:t>Range =       1-294%                                              7 – 902%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0E02-6645-4C5C-9F78-087B12B8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the musical brain?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402CD-20B2-4CE6-B779-8738185B1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/>
              <a:t>The Musician Advantage?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Years of playing               = speech in noise ability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EB7A2037-29CD-4B79-A7C5-1A03AFEC30BB}"/>
              </a:ext>
            </a:extLst>
          </p:cNvPr>
          <p:cNvSpPr/>
          <p:nvPr/>
        </p:nvSpPr>
        <p:spPr>
          <a:xfrm>
            <a:off x="3115861" y="2146378"/>
            <a:ext cx="287077" cy="5691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4A4CA9A9-03EE-48B7-B545-C39B6B9A2A00}"/>
              </a:ext>
            </a:extLst>
          </p:cNvPr>
          <p:cNvSpPr/>
          <p:nvPr/>
        </p:nvSpPr>
        <p:spPr>
          <a:xfrm>
            <a:off x="6894978" y="2045736"/>
            <a:ext cx="258855" cy="611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5C01-C4CD-4A37-829D-759E495E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noise exposure on the musical Brain?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92FE-C14B-4FA8-AD36-0A361432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Routine noise exposure         =  speech in noise ability</a:t>
            </a:r>
          </a:p>
          <a:p>
            <a:endParaRPr lang="en-US"/>
          </a:p>
          <a:p>
            <a:r>
              <a:rPr lang="en-US"/>
              <a:t>Standard hearing test  = normal results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F8446DB-84D9-4305-86D3-B75E7522F0AD}"/>
              </a:ext>
            </a:extLst>
          </p:cNvPr>
          <p:cNvSpPr/>
          <p:nvPr/>
        </p:nvSpPr>
        <p:spPr>
          <a:xfrm flipH="1">
            <a:off x="7620829" y="2026567"/>
            <a:ext cx="330883" cy="654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ACA8BD74-43B1-4331-8634-BBDDCCDFB9D2}"/>
              </a:ext>
            </a:extLst>
          </p:cNvPr>
          <p:cNvSpPr/>
          <p:nvPr/>
        </p:nvSpPr>
        <p:spPr>
          <a:xfrm>
            <a:off x="4070892" y="2069966"/>
            <a:ext cx="312104" cy="6045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118397"/>
            <a:ext cx="10146323" cy="1507067"/>
          </a:xfrm>
        </p:spPr>
        <p:txBody>
          <a:bodyPr>
            <a:normAutofit/>
          </a:bodyPr>
          <a:lstStyle/>
          <a:p>
            <a:r>
              <a:rPr lang="en-US"/>
              <a:t>Warning signs of Outer Hair cell damage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4942268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Tinnitus (noises in your ears)</a:t>
            </a:r>
          </a:p>
          <a:p>
            <a:pPr lvl="1"/>
            <a:r>
              <a:rPr lang="en-US" sz="2800"/>
              <a:t>Ringing</a:t>
            </a:r>
          </a:p>
          <a:p>
            <a:pPr lvl="1"/>
            <a:r>
              <a:rPr lang="en-US" sz="2800"/>
              <a:t>Buzzing</a:t>
            </a:r>
          </a:p>
          <a:p>
            <a:pPr lvl="1"/>
            <a:r>
              <a:rPr lang="en-US" sz="2800"/>
              <a:t>Hissing, etc.</a:t>
            </a:r>
          </a:p>
          <a:p>
            <a:r>
              <a:rPr lang="en-US" sz="2800"/>
              <a:t>“Temporary” decrease              </a:t>
            </a:r>
          </a:p>
          <a:p>
            <a:pPr lvl="1"/>
            <a:r>
              <a:rPr lang="en-US" sz="2800"/>
              <a:t>Muffled, </a:t>
            </a:r>
          </a:p>
          <a:p>
            <a:pPr lvl="1"/>
            <a:r>
              <a:rPr lang="en-US" sz="2800"/>
              <a:t>muted, </a:t>
            </a:r>
          </a:p>
          <a:p>
            <a:pPr lvl="1"/>
            <a:r>
              <a:rPr lang="en-US" sz="2800"/>
              <a:t>ears may “feel” plugged </a:t>
            </a:r>
          </a:p>
          <a:p>
            <a:r>
              <a:rPr lang="en-US" sz="2800"/>
              <a:t>Temporary can become permanent</a:t>
            </a: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7374" y="1597357"/>
            <a:ext cx="2559576" cy="22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9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66881"/>
            <a:ext cx="8534400" cy="1507067"/>
          </a:xfrm>
        </p:spPr>
        <p:txBody>
          <a:bodyPr/>
          <a:lstStyle/>
          <a:p>
            <a:r>
              <a:rPr lang="en-US"/>
              <a:t>Healthy Hearing behaviors</a:t>
            </a:r>
            <a:br>
              <a:rPr lang="en-US"/>
            </a:br>
            <a:r>
              <a:rPr lang="en-US" sz="2000"/>
              <a:t>reducing intensity and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233930"/>
          </a:xfrm>
        </p:spPr>
        <p:txBody>
          <a:bodyPr>
            <a:normAutofit/>
          </a:bodyPr>
          <a:lstStyle/>
          <a:p>
            <a:r>
              <a:rPr lang="en-US"/>
              <a:t>Use noise cancelling headphones in noisy areas (bus, mowing, gym, plane) </a:t>
            </a:r>
            <a:r>
              <a:rPr lang="en-US" b="1"/>
              <a:t>when it is safe </a:t>
            </a:r>
            <a:r>
              <a:rPr lang="en-US"/>
              <a:t>to do so </a:t>
            </a:r>
          </a:p>
          <a:p>
            <a:r>
              <a:rPr lang="en-US"/>
              <a:t>Reduce the volume and/or duration of personal music devices </a:t>
            </a:r>
          </a:p>
          <a:p>
            <a:pPr marL="1028700" lvl="1"/>
            <a:r>
              <a:rPr lang="en-US" b="1"/>
              <a:t>80-90 rule for MP3 players (80% volume for 90 minutes) = 50% dose </a:t>
            </a:r>
            <a:r>
              <a:rPr lang="en-US"/>
              <a:t>, </a:t>
            </a:r>
            <a:r>
              <a:rPr lang="en-US" err="1"/>
              <a:t>Fligor</a:t>
            </a:r>
            <a:r>
              <a:rPr lang="en-US"/>
              <a:t> 2006 (50% volume is safe for any length of time)</a:t>
            </a:r>
            <a:endParaRPr lang="en-US" b="1"/>
          </a:p>
          <a:p>
            <a:r>
              <a:rPr lang="en-US"/>
              <a:t>Turn up your favorite song, then turn it back down.</a:t>
            </a:r>
          </a:p>
          <a:p>
            <a:r>
              <a:rPr lang="en-US"/>
              <a:t>Give your ears at least 14 hours of “recovery time”, but realize that it is a warning sign and may become permanent</a:t>
            </a:r>
          </a:p>
          <a:p>
            <a:r>
              <a:rPr lang="en-US"/>
              <a:t>Humming can be used as a temporary protective mechanism</a:t>
            </a:r>
          </a:p>
          <a:p>
            <a:r>
              <a:rPr lang="en-US"/>
              <a:t>Take quiet breaks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181106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Hearing Protection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Sound quality???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/>
              <a:t>High fidelity</a:t>
            </a:r>
          </a:p>
          <a:p>
            <a:r>
              <a:rPr lang="en-US" sz="1600"/>
              <a:t>Designed for musicians</a:t>
            </a:r>
          </a:p>
          <a:p>
            <a:r>
              <a:rPr lang="en-US" sz="1600"/>
              <a:t>Can you use too much?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Custom and non-custom</a:t>
            </a:r>
          </a:p>
        </p:txBody>
      </p:sp>
      <p:pic>
        <p:nvPicPr>
          <p:cNvPr id="1026" name="Picture 2" descr="https://www.westone.com/defendear/media/k2/items/cache/e31ace2a15a7c70645ad83df9ecd43b0_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6531" y="16001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estoneaudio.com/images/stories/ety_plug_blue_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39" y="1504367"/>
            <a:ext cx="1436540" cy="14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05" y="2721089"/>
            <a:ext cx="2765900" cy="1759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2598" y="3603517"/>
            <a:ext cx="2095500" cy="2095500"/>
          </a:xfrm>
          <a:prstGeom prst="rect">
            <a:avLst/>
          </a:prstGeom>
        </p:spPr>
      </p:pic>
      <p:pic>
        <p:nvPicPr>
          <p:cNvPr id="4" name="Picture 5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id="{62166F77-C69B-4B81-A03F-6F9383879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323" y="3825631"/>
            <a:ext cx="1873739" cy="18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0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97" y="5347024"/>
            <a:ext cx="8534400" cy="1507067"/>
          </a:xfrm>
        </p:spPr>
        <p:txBody>
          <a:bodyPr/>
          <a:lstStyle/>
          <a:p>
            <a:br>
              <a:rPr lang="en-US"/>
            </a:br>
            <a:r>
              <a:rPr lang="en-US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66344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UCONN Speech &amp; Hearing Clinic (860)486-2629</a:t>
            </a:r>
          </a:p>
          <a:p>
            <a:r>
              <a:rPr lang="en-US">
                <a:hlinkClick r:id="rId2"/>
              </a:rPr>
              <a:t>https://music.uconn.edu/health-and-wellness/</a:t>
            </a:r>
          </a:p>
          <a:p>
            <a:r>
              <a:rPr lang="en-US"/>
              <a:t>Musicians’ Clinics of Canada: </a:t>
            </a:r>
            <a:r>
              <a:rPr lang="en-US">
                <a:hlinkClick r:id="rId3"/>
              </a:rPr>
              <a:t>http://www.musiciansclinics.com/</a:t>
            </a:r>
            <a:endParaRPr lang="en-US"/>
          </a:p>
          <a:p>
            <a:r>
              <a:rPr lang="en-US"/>
              <a:t>Which earplug is right for you?  </a:t>
            </a:r>
          </a:p>
          <a:p>
            <a:pPr lvl="1"/>
            <a:r>
              <a:rPr lang="en-US" sz="1900">
                <a:hlinkClick r:id="rId4"/>
              </a:rPr>
              <a:t>https://www.etymotic.com/consumer/hearing-protection/which-earplug</a:t>
            </a:r>
            <a:endParaRPr lang="en-US"/>
          </a:p>
          <a:p>
            <a:r>
              <a:rPr lang="en-US"/>
              <a:t>Hearing Education and Awareness for Rockers: </a:t>
            </a:r>
          </a:p>
          <a:p>
            <a:pPr lvl="1"/>
            <a:r>
              <a:rPr lang="en-US">
                <a:hlinkClick r:id="rId5"/>
              </a:rPr>
              <a:t>www.hearnet.com</a:t>
            </a:r>
            <a:endParaRPr lang="en-US"/>
          </a:p>
          <a:p>
            <a:r>
              <a:rPr lang="en-US"/>
              <a:t>National Association of Schools of Music </a:t>
            </a:r>
          </a:p>
          <a:p>
            <a:pPr lvl="1"/>
            <a:r>
              <a:rPr lang="en-US">
                <a:hlinkClick r:id="rId6"/>
              </a:rPr>
              <a:t>http://nasm.arts-accredit.org/</a:t>
            </a:r>
            <a:endParaRPr lang="en-US"/>
          </a:p>
          <a:p>
            <a:r>
              <a:rPr lang="en-US"/>
              <a:t>Performing Arts Medicine Association</a:t>
            </a:r>
          </a:p>
          <a:p>
            <a:pPr lvl="1"/>
            <a:r>
              <a:rPr lang="en-US">
                <a:hlinkClick r:id="rId7"/>
              </a:rPr>
              <a:t>http://www.artsmed.org/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0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"Noise Exposure May Diminish the Musician Advantage for Perceiving Speech in Noise", Skoe, Camera, Tufts  - in press</a:t>
            </a:r>
          </a:p>
          <a:p>
            <a:r>
              <a:rPr lang="en-US"/>
              <a:t>"Examining the noise life of the Musician: a weelong noise dosimetry of music and non-music activities, Tufts and Skoe IJA 2017; early online: 1-8</a:t>
            </a:r>
          </a:p>
          <a:p>
            <a:r>
              <a:rPr lang="en-US"/>
              <a:t>“Output levels of MP3 players” </a:t>
            </a:r>
            <a:r>
              <a:rPr lang="en-US" err="1"/>
              <a:t>Portnuff</a:t>
            </a:r>
            <a:r>
              <a:rPr lang="en-US"/>
              <a:t> and Fligor, NIHL in Children at Work and Play Conference, October 2006</a:t>
            </a:r>
          </a:p>
          <a:p>
            <a:r>
              <a:rPr lang="en-US"/>
              <a:t>Marshall </a:t>
            </a:r>
            <a:r>
              <a:rPr lang="en-US" err="1"/>
              <a:t>Chasin</a:t>
            </a:r>
            <a:r>
              <a:rPr lang="en-US"/>
              <a:t> </a:t>
            </a:r>
            <a:r>
              <a:rPr lang="en-US" err="1"/>
              <a:t>powerpoint</a:t>
            </a:r>
            <a:r>
              <a:rPr lang="en-US"/>
              <a:t> lecture slides (#15,17): </a:t>
            </a:r>
            <a:r>
              <a:rPr lang="en-US">
                <a:hlinkClick r:id="rId2"/>
              </a:rPr>
              <a:t>www.musiciansclinics.com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3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ear works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563" y="1240631"/>
            <a:ext cx="5423648" cy="30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0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ear 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inner ear (cochlea) is </a:t>
            </a:r>
            <a:r>
              <a:rPr lang="en-US" err="1"/>
              <a:t>tonotopically</a:t>
            </a:r>
            <a:r>
              <a:rPr lang="en-US"/>
              <a:t> organized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hlinkClick r:id="rId3"/>
            </a:endParaRPr>
          </a:p>
          <a:p>
            <a:pPr marL="0" indent="0">
              <a:buNone/>
            </a:pPr>
            <a:endParaRPr lang="en-US">
              <a:hlinkClick r:id="rId3"/>
            </a:endParaRPr>
          </a:p>
          <a:p>
            <a:endParaRPr lang="en-US">
              <a:hlinkClick r:id="rId3"/>
            </a:endParaRPr>
          </a:p>
          <a:p>
            <a:endParaRPr lang="en-US">
              <a:hlinkClick r:id="rId3"/>
            </a:endParaRPr>
          </a:p>
          <a:p>
            <a:r>
              <a:rPr lang="en-US">
                <a:hlinkClick r:id="rId3"/>
              </a:rPr>
              <a:t>http://bcove.me/gtvm0psh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10190" y="2011871"/>
            <a:ext cx="3903501" cy="3030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80" y="1592252"/>
            <a:ext cx="41433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ear 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16000 hair cells sitting on the basilar membrane</a:t>
            </a:r>
          </a:p>
          <a:p>
            <a:r>
              <a:rPr lang="en-US"/>
              <a:t>Shearing occurs with basilar membrane movement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100"/>
              <a:t>Hyperphysics.phy-astr.gsu.edu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1"/>
            <a:ext cx="4929188" cy="3348575"/>
          </a:xfrm>
        </p:spPr>
        <p:txBody>
          <a:bodyPr/>
          <a:lstStyle/>
          <a:p>
            <a:endParaRPr lang="en-US"/>
          </a:p>
        </p:txBody>
      </p:sp>
      <p:pic>
        <p:nvPicPr>
          <p:cNvPr id="1028" name="Picture 4" descr="Image result for organ of corti hair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44" y="1270529"/>
            <a:ext cx="4982664" cy="28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2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ear works</a:t>
            </a:r>
          </a:p>
        </p:txBody>
      </p:sp>
      <p:pic>
        <p:nvPicPr>
          <p:cNvPr id="3074" name="Picture 2" descr="http://www.exploresound.org/getattachment/Home/Teachers-Parents/Bend-It,-Break-It/loudsound.jpg.asp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61683"/>
            <a:ext cx="8415337" cy="42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8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music -induced hearing loss (MIHL)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Gradual decline in hearing</a:t>
            </a:r>
          </a:p>
          <a:p>
            <a:r>
              <a:rPr lang="en-US"/>
              <a:t>Early stages are rarely detected</a:t>
            </a:r>
          </a:p>
          <a:p>
            <a:r>
              <a:rPr lang="en-US"/>
              <a:t>It doesn’t have to hurt!</a:t>
            </a:r>
          </a:p>
          <a:p>
            <a:endParaRPr lang="en-US"/>
          </a:p>
          <a:p>
            <a:r>
              <a:rPr lang="en-US"/>
              <a:t>Loss of fidelity, specifically higher pitches, not volume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45" y="1876989"/>
            <a:ext cx="3477525" cy="2833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9716" y="4728475"/>
            <a:ext cx="3770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http://www.aafp.org/afp/2000/0501/p2749.html</a:t>
            </a:r>
          </a:p>
        </p:txBody>
      </p:sp>
    </p:spTree>
    <p:extLst>
      <p:ext uri="{BB962C8B-B14F-4D97-AF65-F5344CB8AC3E}">
        <p14:creationId xmlns:p14="http://schemas.microsoft.com/office/powerpoint/2010/main" val="139242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frequency Hearing loss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http://www.hearinglikeme.com/facts/what-hearing-loss/hearing-loss-simulator-understanding-mild-and-moderate-hearing-loss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options</a:t>
            </a:r>
            <a:br>
              <a:rPr lang="en-US"/>
            </a:br>
            <a:r>
              <a:rPr lang="en-US"/>
              <a:t>are poor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cannot generate new hair cells……yet</a:t>
            </a:r>
          </a:p>
          <a:p>
            <a:r>
              <a:rPr lang="en-US"/>
              <a:t>Hearing aids are designed for communication, not music appreciation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647" y="2940529"/>
            <a:ext cx="42862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979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28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Slice</vt:lpstr>
      <vt:lpstr>Promoting  healthy Hearing in musicians</vt:lpstr>
      <vt:lpstr>Overview</vt:lpstr>
      <vt:lpstr>How the ear works</vt:lpstr>
      <vt:lpstr>How the ear works</vt:lpstr>
      <vt:lpstr>How the ear works</vt:lpstr>
      <vt:lpstr>How the ear works</vt:lpstr>
      <vt:lpstr>Characteristics of music -induced hearing loss (MIHL)</vt:lpstr>
      <vt:lpstr>High frequency Hearing loss simulation</vt:lpstr>
      <vt:lpstr>Treatment options are poor</vt:lpstr>
      <vt:lpstr>PowerPoint Presentation</vt:lpstr>
      <vt:lpstr>Other symptoms of MIHL</vt:lpstr>
      <vt:lpstr>Are you at risk?</vt:lpstr>
      <vt:lpstr>PowerPoint Presentation</vt:lpstr>
      <vt:lpstr>Intensity</vt:lpstr>
      <vt:lpstr>Intensity   </vt:lpstr>
      <vt:lpstr>duration</vt:lpstr>
      <vt:lpstr>NOise dosage = duration and Intensity</vt:lpstr>
      <vt:lpstr>Chasin (2006)</vt:lpstr>
      <vt:lpstr>Track your own noise dose</vt:lpstr>
      <vt:lpstr>Track your own noise dose</vt:lpstr>
      <vt:lpstr>UConN Musiconn study - in press</vt:lpstr>
      <vt:lpstr>What about the musical brain?</vt:lpstr>
      <vt:lpstr>What about noise exposure on the musical Brain?</vt:lpstr>
      <vt:lpstr>Warning signs of Outer Hair cell damage</vt:lpstr>
      <vt:lpstr>Healthy Hearing behaviors reducing intensity and duration</vt:lpstr>
      <vt:lpstr>Hearing Protection</vt:lpstr>
      <vt:lpstr> Additional resources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Music -induced hearing loss</dc:title>
  <dc:creator>Hare, Kathryn</dc:creator>
  <cp:revision>2</cp:revision>
  <dcterms:created xsi:type="dcterms:W3CDTF">1601-01-01T00:00:00Z</dcterms:created>
  <dcterms:modified xsi:type="dcterms:W3CDTF">2018-09-07T14:09:05Z</dcterms:modified>
</cp:coreProperties>
</file>