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6" r:id="rId17"/>
    <p:sldId id="278" r:id="rId18"/>
    <p:sldId id="273" r:id="rId19"/>
    <p:sldId id="274" r:id="rId20"/>
    <p:sldId id="275" r:id="rId21"/>
  </p:sldIdLst>
  <p:sldSz cx="12188825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2587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38931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hot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>
            <a:off x="0" y="0"/>
            <a:ext cx="12188824" cy="32457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09999"/>
                </a:lnTo>
                <a:cubicBezTo>
                  <a:pt x="17453" y="116344"/>
                  <a:pt x="38050" y="120000"/>
                  <a:pt x="60110" y="120000"/>
                </a:cubicBezTo>
                <a:cubicBezTo>
                  <a:pt x="82076" y="120000"/>
                  <a:pt x="102593" y="116374"/>
                  <a:pt x="120000" y="110081"/>
                </a:cubicBezTo>
                <a:close/>
              </a:path>
            </a:pathLst>
          </a:custGeom>
          <a:solidFill>
            <a:srgbClr val="51B4C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/>
          <p:nvPr/>
        </p:nvSpPr>
        <p:spPr>
          <a:xfrm rot="10800000">
            <a:off x="0" y="2975259"/>
            <a:ext cx="12188824" cy="178509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9850"/>
                </a:lnTo>
                <a:cubicBezTo>
                  <a:pt x="102593" y="108407"/>
                  <a:pt x="82076" y="101816"/>
                  <a:pt x="60110" y="101816"/>
                </a:cubicBezTo>
                <a:cubicBezTo>
                  <a:pt x="38050" y="101816"/>
                  <a:pt x="17453" y="108463"/>
                  <a:pt x="0" y="12000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 rot="10800000">
            <a:off x="0" y="3028585"/>
            <a:ext cx="12188824" cy="382941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999" y="120000"/>
                </a:moveTo>
                <a:cubicBezTo>
                  <a:pt x="103105" y="113170"/>
                  <a:pt x="82506" y="108578"/>
                  <a:pt x="60262" y="107342"/>
                </a:cubicBezTo>
                <a:cubicBezTo>
                  <a:pt x="37832" y="106096"/>
                  <a:pt x="17038" y="108446"/>
                  <a:pt x="0" y="113481"/>
                </a:cubicBezTo>
                <a:cubicBezTo>
                  <a:pt x="0" y="75654"/>
                  <a:pt x="0" y="37827"/>
                  <a:pt x="0" y="0"/>
                </a:cubicBezTo>
                <a:lnTo>
                  <a:pt x="120000" y="0"/>
                </a:lnTo>
                <a:cubicBezTo>
                  <a:pt x="119999" y="39999"/>
                  <a:pt x="119999" y="80000"/>
                  <a:pt x="119999" y="12000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1522412" y="3505200"/>
            <a:ext cx="9144000" cy="19084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6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501775" y="5562600"/>
            <a:ext cx="7335836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Font typeface="Arial"/>
              <a:buNone/>
              <a:defRPr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8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pic" idx="2"/>
          </p:nvPr>
        </p:nvSpPr>
        <p:spPr>
          <a:xfrm>
            <a:off x="0" y="0"/>
            <a:ext cx="12188824" cy="3141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marR="0" lvl="1" indent="-133349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9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889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868680" marR="0" lvl="3" indent="-10287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051560" marR="0" lvl="4" indent="-9906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234440" marR="0" lvl="5" indent="-11302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417320" marR="0" lvl="6" indent="-9651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11048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83079" marR="0" lvl="8" indent="-9397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0" y="0"/>
            <a:ext cx="12188824" cy="444983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2765"/>
                </a:lnTo>
                <a:cubicBezTo>
                  <a:pt x="102593" y="117355"/>
                  <a:pt x="82076" y="120000"/>
                  <a:pt x="60110" y="120000"/>
                </a:cubicBezTo>
                <a:cubicBezTo>
                  <a:pt x="38050" y="120000"/>
                  <a:pt x="17453" y="117333"/>
                  <a:pt x="0" y="112705"/>
                </a:cubicBezTo>
                <a:cubicBezTo>
                  <a:pt x="0" y="75137"/>
                  <a:pt x="0" y="37568"/>
                  <a:pt x="0" y="0"/>
                </a:cubicBezTo>
                <a:close/>
              </a:path>
            </a:pathLst>
          </a:cu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/>
        </p:nvSpPr>
        <p:spPr>
          <a:xfrm rot="10800000" flipH="1">
            <a:off x="0" y="4179341"/>
            <a:ext cx="12188824" cy="178509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9850"/>
                </a:lnTo>
                <a:cubicBezTo>
                  <a:pt x="102593" y="108407"/>
                  <a:pt x="82076" y="101816"/>
                  <a:pt x="60110" y="101816"/>
                </a:cubicBezTo>
                <a:cubicBezTo>
                  <a:pt x="38050" y="101816"/>
                  <a:pt x="17453" y="108463"/>
                  <a:pt x="0" y="12000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/>
          <p:nvPr/>
        </p:nvSpPr>
        <p:spPr>
          <a:xfrm rot="10800000" flipH="1">
            <a:off x="0" y="4232667"/>
            <a:ext cx="12188824" cy="262533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999" y="120000"/>
                </a:moveTo>
                <a:lnTo>
                  <a:pt x="119999" y="52244"/>
                </a:lnTo>
                <a:lnTo>
                  <a:pt x="119999" y="48761"/>
                </a:lnTo>
                <a:lnTo>
                  <a:pt x="120000" y="48761"/>
                </a:lnTo>
                <a:lnTo>
                  <a:pt x="120000" y="0"/>
                </a:lnTo>
                <a:lnTo>
                  <a:pt x="0" y="0"/>
                </a:lnTo>
                <a:lnTo>
                  <a:pt x="0" y="34829"/>
                </a:lnTo>
                <a:lnTo>
                  <a:pt x="0" y="40843"/>
                </a:lnTo>
                <a:lnTo>
                  <a:pt x="0" y="40843"/>
                </a:lnTo>
                <a:lnTo>
                  <a:pt x="0" y="110491"/>
                </a:lnTo>
                <a:cubicBezTo>
                  <a:pt x="17038" y="103147"/>
                  <a:pt x="37832" y="99720"/>
                  <a:pt x="60262" y="101537"/>
                </a:cubicBezTo>
                <a:cubicBezTo>
                  <a:pt x="82506" y="103340"/>
                  <a:pt x="103105" y="110038"/>
                  <a:pt x="119999" y="120000"/>
                </a:cubicBezTo>
                <a:close/>
              </a:path>
            </a:pathLst>
          </a:custGeom>
          <a:solidFill>
            <a:srgbClr val="51B4C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1522412" y="1371600"/>
            <a:ext cx="9144000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6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1501775" y="4800600"/>
            <a:ext cx="7335836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8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522413" y="274637"/>
            <a:ext cx="9144000" cy="1096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 rot="5400000">
            <a:off x="3960813" y="-533400"/>
            <a:ext cx="4267199" cy="914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marR="0" lvl="1" indent="-133349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9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889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868680" marR="0" lvl="3" indent="-10287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051560" marR="0" lvl="4" indent="-9906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234440" marR="0" lvl="5" indent="-11302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417320" marR="0" lvl="6" indent="-9651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11048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83079" marR="0" lvl="8" indent="-9397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7618411" y="6518273"/>
            <a:ext cx="1676399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1525137" y="6518273"/>
            <a:ext cx="5864673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9523411" y="6518273"/>
            <a:ext cx="1143002" cy="320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 rot="10800000" flipH="1">
            <a:off x="0" y="6095999"/>
            <a:ext cx="12188824" cy="762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cubicBezTo>
                  <a:pt x="17453" y="92974"/>
                  <a:pt x="38050" y="77402"/>
                  <a:pt x="60110" y="77402"/>
                </a:cubicBezTo>
                <a:cubicBezTo>
                  <a:pt x="82076" y="77402"/>
                  <a:pt x="102593" y="92843"/>
                  <a:pt x="120000" y="119649"/>
                </a:cubicBezTo>
                <a:lnTo>
                  <a:pt x="12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9F5F7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/>
        </p:nvSpPr>
        <p:spPr>
          <a:xfrm rot="10800000" flipH="1">
            <a:off x="2" y="6158960"/>
            <a:ext cx="12188823" cy="6990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120000"/>
                </a:moveTo>
                <a:lnTo>
                  <a:pt x="120000" y="0"/>
                </a:lnTo>
                <a:lnTo>
                  <a:pt x="0" y="0"/>
                </a:lnTo>
                <a:lnTo>
                  <a:pt x="0" y="104646"/>
                </a:lnTo>
                <a:cubicBezTo>
                  <a:pt x="17453" y="75186"/>
                  <a:pt x="40029" y="63370"/>
                  <a:pt x="60110" y="66060"/>
                </a:cubicBezTo>
                <a:cubicBezTo>
                  <a:pt x="80004" y="68726"/>
                  <a:pt x="102655" y="91146"/>
                  <a:pt x="120000" y="120000"/>
                </a:cubicBezTo>
                <a:close/>
              </a:path>
            </a:pathLst>
          </a:cu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 rot="5400000">
            <a:off x="7031832" y="2537618"/>
            <a:ext cx="5897561" cy="13716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 rot="5400000">
            <a:off x="2390251" y="-593200"/>
            <a:ext cx="5884320" cy="761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marR="0" lvl="1" indent="-133349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9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889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868680" marR="0" lvl="3" indent="-10287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051560" marR="0" lvl="4" indent="-9906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234440" marR="0" lvl="5" indent="-11302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417320" marR="0" lvl="6" indent="-9651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11048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83079" marR="0" lvl="8" indent="-9397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7618411" y="6518273"/>
            <a:ext cx="1676399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1525137" y="6518273"/>
            <a:ext cx="5864673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9523411" y="6518273"/>
            <a:ext cx="1143002" cy="320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522413" y="274637"/>
            <a:ext cx="9144000" cy="1096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522413" y="1905000"/>
            <a:ext cx="91440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marR="0" lvl="1" indent="-133349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9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889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868680" marR="0" lvl="3" indent="-10287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051560" marR="0" lvl="4" indent="-9906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234440" marR="0" lvl="5" indent="-11302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417320" marR="0" lvl="6" indent="-9651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11048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83079" marR="0" lvl="8" indent="-9397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7618411" y="6518273"/>
            <a:ext cx="1676399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1525137" y="6518273"/>
            <a:ext cx="5864673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9523411" y="6518273"/>
            <a:ext cx="1143002" cy="320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522413" y="274637"/>
            <a:ext cx="9144000" cy="1096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522412" y="1905000"/>
            <a:ext cx="44195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marR="0" lvl="1" indent="-133349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9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889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868680" marR="0" lvl="3" indent="-10287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051560" marR="0" lvl="4" indent="-9906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234440" marR="0" lvl="5" indent="-11302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417320" marR="0" lvl="6" indent="-9651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11048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83079" marR="0" lvl="8" indent="-9397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6249862" y="1905000"/>
            <a:ext cx="4416551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marR="0" lvl="1" indent="-133349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9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889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868680" marR="0" lvl="3" indent="-10287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051560" marR="0" lvl="4" indent="-9906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234440" marR="0" lvl="5" indent="-11302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417320" marR="0" lvl="6" indent="-9651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11048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83079" marR="0" lvl="8" indent="-9397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7618411" y="6518273"/>
            <a:ext cx="1676399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1525137" y="6518273"/>
            <a:ext cx="5864673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9523411" y="6518273"/>
            <a:ext cx="1143002" cy="320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rgbClr val="51B4C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 flipH="1">
            <a:off x="2" y="789993"/>
            <a:ext cx="12188824" cy="508059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999" y="0"/>
                </a:moveTo>
                <a:cubicBezTo>
                  <a:pt x="102546" y="4053"/>
                  <a:pt x="81949" y="6388"/>
                  <a:pt x="59889" y="6388"/>
                </a:cubicBezTo>
                <a:cubicBezTo>
                  <a:pt x="37923" y="6388"/>
                  <a:pt x="17406" y="4073"/>
                  <a:pt x="0" y="52"/>
                </a:cubicBezTo>
                <a:lnTo>
                  <a:pt x="0" y="35334"/>
                </a:lnTo>
                <a:lnTo>
                  <a:pt x="0" y="42162"/>
                </a:lnTo>
                <a:lnTo>
                  <a:pt x="0" y="77837"/>
                </a:lnTo>
                <a:lnTo>
                  <a:pt x="0" y="83928"/>
                </a:lnTo>
                <a:lnTo>
                  <a:pt x="0" y="120000"/>
                </a:lnTo>
                <a:cubicBezTo>
                  <a:pt x="17453" y="115946"/>
                  <a:pt x="38050" y="113611"/>
                  <a:pt x="60110" y="113611"/>
                </a:cubicBezTo>
                <a:cubicBezTo>
                  <a:pt x="82076" y="113611"/>
                  <a:pt x="102593" y="115926"/>
                  <a:pt x="119999" y="119947"/>
                </a:cubicBezTo>
                <a:lnTo>
                  <a:pt x="119999" y="83928"/>
                </a:lnTo>
                <a:lnTo>
                  <a:pt x="120000" y="83928"/>
                </a:lnTo>
                <a:lnTo>
                  <a:pt x="120000" y="35334"/>
                </a:lnTo>
                <a:lnTo>
                  <a:pt x="119999" y="35334"/>
                </a:lnTo>
                <a:close/>
              </a:path>
            </a:pathLst>
          </a:custGeom>
          <a:solidFill>
            <a:srgbClr val="E9F5F7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/>
          <p:nvPr/>
        </p:nvSpPr>
        <p:spPr>
          <a:xfrm flipH="1">
            <a:off x="2" y="792216"/>
            <a:ext cx="12188824" cy="50783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35297"/>
                </a:lnTo>
                <a:lnTo>
                  <a:pt x="0" y="42128"/>
                </a:lnTo>
                <a:lnTo>
                  <a:pt x="0" y="77818"/>
                </a:lnTo>
                <a:lnTo>
                  <a:pt x="0" y="83913"/>
                </a:lnTo>
                <a:lnTo>
                  <a:pt x="0" y="120000"/>
                </a:lnTo>
                <a:lnTo>
                  <a:pt x="0" y="120000"/>
                </a:lnTo>
                <a:lnTo>
                  <a:pt x="0" y="96925"/>
                </a:lnTo>
                <a:lnTo>
                  <a:pt x="0" y="96925"/>
                </a:lnTo>
                <a:lnTo>
                  <a:pt x="0" y="114024"/>
                </a:lnTo>
                <a:cubicBezTo>
                  <a:pt x="17038" y="110227"/>
                  <a:pt x="37832" y="108456"/>
                  <a:pt x="60262" y="109395"/>
                </a:cubicBezTo>
                <a:cubicBezTo>
                  <a:pt x="82506" y="110327"/>
                  <a:pt x="103105" y="113790"/>
                  <a:pt x="119999" y="118939"/>
                </a:cubicBezTo>
                <a:lnTo>
                  <a:pt x="119999" y="83913"/>
                </a:lnTo>
                <a:lnTo>
                  <a:pt x="120000" y="83913"/>
                </a:lnTo>
                <a:lnTo>
                  <a:pt x="120000" y="35297"/>
                </a:lnTo>
                <a:lnTo>
                  <a:pt x="119999" y="35297"/>
                </a:lnTo>
                <a:lnTo>
                  <a:pt x="119999" y="6002"/>
                </a:lnTo>
                <a:cubicBezTo>
                  <a:pt x="102961" y="9798"/>
                  <a:pt x="82167" y="11570"/>
                  <a:pt x="59737" y="10630"/>
                </a:cubicBezTo>
                <a:cubicBezTo>
                  <a:pt x="37493" y="9698"/>
                  <a:pt x="16895" y="6236"/>
                  <a:pt x="0" y="1086"/>
                </a:cubicBezTo>
                <a:lnTo>
                  <a:pt x="0" y="23101"/>
                </a:lnTo>
                <a:lnTo>
                  <a:pt x="0" y="2310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522412" y="1371600"/>
            <a:ext cx="9144000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522413" y="4267201"/>
            <a:ext cx="7315197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8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7618411" y="6518273"/>
            <a:ext cx="1676399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1525137" y="6518273"/>
            <a:ext cx="5864673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9523411" y="6518273"/>
            <a:ext cx="1143002" cy="320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522413" y="274637"/>
            <a:ext cx="9144000" cy="1096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522412" y="1905000"/>
            <a:ext cx="4416551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1522412" y="2666999"/>
            <a:ext cx="4416551" cy="350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marR="0" lvl="1" indent="-133349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9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889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868680" marR="0" lvl="3" indent="-10287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051560" marR="0" lvl="4" indent="-9906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234440" marR="0" lvl="5" indent="-11302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417320" marR="0" lvl="6" indent="-9651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11048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83079" marR="0" lvl="8" indent="-9397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6191753" y="1905000"/>
            <a:ext cx="4416551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6191753" y="2666999"/>
            <a:ext cx="4416551" cy="350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marR="0" lvl="1" indent="-133349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9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889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868680" marR="0" lvl="3" indent="-10287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051560" marR="0" lvl="4" indent="-9906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234440" marR="0" lvl="5" indent="-11302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417320" marR="0" lvl="6" indent="-9651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11048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83079" marR="0" lvl="8" indent="-9397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7618411" y="6518273"/>
            <a:ext cx="1676399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1525137" y="6518273"/>
            <a:ext cx="5864673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9523411" y="6518273"/>
            <a:ext cx="1143002" cy="320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522413" y="274637"/>
            <a:ext cx="9144000" cy="1096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7618411" y="6518273"/>
            <a:ext cx="1676399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1525137" y="6518273"/>
            <a:ext cx="5864673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9523411" y="6518273"/>
            <a:ext cx="1143002" cy="320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 rot="10800000" flipH="1">
            <a:off x="0" y="6095999"/>
            <a:ext cx="12188824" cy="762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cubicBezTo>
                  <a:pt x="17453" y="92974"/>
                  <a:pt x="38050" y="77402"/>
                  <a:pt x="60110" y="77402"/>
                </a:cubicBezTo>
                <a:cubicBezTo>
                  <a:pt x="82076" y="77402"/>
                  <a:pt x="102593" y="92843"/>
                  <a:pt x="120000" y="119649"/>
                </a:cubicBezTo>
                <a:lnTo>
                  <a:pt x="12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9F5F7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2"/>
          <p:cNvSpPr/>
          <p:nvPr/>
        </p:nvSpPr>
        <p:spPr>
          <a:xfrm rot="10800000" flipH="1">
            <a:off x="2" y="6158960"/>
            <a:ext cx="12188823" cy="6990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120000"/>
                </a:moveTo>
                <a:lnTo>
                  <a:pt x="120000" y="0"/>
                </a:lnTo>
                <a:lnTo>
                  <a:pt x="0" y="0"/>
                </a:lnTo>
                <a:lnTo>
                  <a:pt x="0" y="104646"/>
                </a:lnTo>
                <a:cubicBezTo>
                  <a:pt x="17453" y="75186"/>
                  <a:pt x="40029" y="63370"/>
                  <a:pt x="60110" y="66060"/>
                </a:cubicBezTo>
                <a:cubicBezTo>
                  <a:pt x="80004" y="68726"/>
                  <a:pt x="102655" y="91146"/>
                  <a:pt x="120000" y="120000"/>
                </a:cubicBezTo>
                <a:close/>
              </a:path>
            </a:pathLst>
          </a:cu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7618411" y="6518273"/>
            <a:ext cx="1676399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1525137" y="6518273"/>
            <a:ext cx="5864673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9523411" y="6518273"/>
            <a:ext cx="1143002" cy="320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7466013" y="0"/>
            <a:ext cx="4722806" cy="635318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5184"/>
                </a:lnTo>
                <a:cubicBezTo>
                  <a:pt x="84342" y="117736"/>
                  <a:pt x="43629" y="119429"/>
                  <a:pt x="0" y="120000"/>
                </a:cubicBezTo>
                <a:close/>
              </a:path>
            </a:pathLst>
          </a:custGeom>
          <a:solidFill>
            <a:srgbClr val="51B4C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/>
          <p:nvPr/>
        </p:nvSpPr>
        <p:spPr>
          <a:xfrm rot="10800000" flipH="1">
            <a:off x="0" y="6095999"/>
            <a:ext cx="12188824" cy="762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cubicBezTo>
                  <a:pt x="17453" y="92974"/>
                  <a:pt x="38050" y="77402"/>
                  <a:pt x="60110" y="77402"/>
                </a:cubicBezTo>
                <a:cubicBezTo>
                  <a:pt x="82076" y="77402"/>
                  <a:pt x="102593" y="92843"/>
                  <a:pt x="120000" y="119649"/>
                </a:cubicBezTo>
                <a:lnTo>
                  <a:pt x="12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9F5F7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/>
          <p:nvPr/>
        </p:nvSpPr>
        <p:spPr>
          <a:xfrm rot="10800000" flipH="1">
            <a:off x="2" y="6158960"/>
            <a:ext cx="12188823" cy="6990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120000"/>
                </a:moveTo>
                <a:lnTo>
                  <a:pt x="120000" y="0"/>
                </a:lnTo>
                <a:lnTo>
                  <a:pt x="0" y="0"/>
                </a:lnTo>
                <a:lnTo>
                  <a:pt x="0" y="104646"/>
                </a:lnTo>
                <a:cubicBezTo>
                  <a:pt x="17453" y="75186"/>
                  <a:pt x="40029" y="63370"/>
                  <a:pt x="60110" y="66060"/>
                </a:cubicBezTo>
                <a:cubicBezTo>
                  <a:pt x="80004" y="68726"/>
                  <a:pt x="102655" y="91146"/>
                  <a:pt x="120000" y="120000"/>
                </a:cubicBezTo>
                <a:close/>
              </a:path>
            </a:pathLst>
          </a:cu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7923211" y="457200"/>
            <a:ext cx="3781439" cy="327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08012" y="457200"/>
            <a:ext cx="6324598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marR="0" lvl="1" indent="-133349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9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889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868680" marR="0" lvl="3" indent="-10287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051560" marR="0" lvl="4" indent="-9906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234440" marR="0" lvl="5" indent="-11302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417320" marR="0" lvl="6" indent="-9651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11048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83079" marR="0" lvl="8" indent="-9397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7923211" y="3962400"/>
            <a:ext cx="378143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7618411" y="6518273"/>
            <a:ext cx="1676399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1525137" y="6518273"/>
            <a:ext cx="5864673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9523411" y="6518273"/>
            <a:ext cx="1143002" cy="320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7466013" y="0"/>
            <a:ext cx="4722806" cy="635318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5184"/>
                </a:lnTo>
                <a:cubicBezTo>
                  <a:pt x="84342" y="117736"/>
                  <a:pt x="43629" y="119429"/>
                  <a:pt x="0" y="120000"/>
                </a:cubicBezTo>
                <a:close/>
              </a:path>
            </a:pathLst>
          </a:custGeom>
          <a:solidFill>
            <a:srgbClr val="51B4C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 rot="10800000" flipH="1">
            <a:off x="0" y="6095999"/>
            <a:ext cx="12188824" cy="762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cubicBezTo>
                  <a:pt x="17453" y="92974"/>
                  <a:pt x="38050" y="77402"/>
                  <a:pt x="60110" y="77402"/>
                </a:cubicBezTo>
                <a:cubicBezTo>
                  <a:pt x="82076" y="77402"/>
                  <a:pt x="102593" y="92843"/>
                  <a:pt x="120000" y="119649"/>
                </a:cubicBezTo>
                <a:lnTo>
                  <a:pt x="12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9F5F7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/>
          <p:nvPr/>
        </p:nvSpPr>
        <p:spPr>
          <a:xfrm rot="10800000" flipH="1">
            <a:off x="2" y="6158960"/>
            <a:ext cx="12188823" cy="6990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120000"/>
                </a:moveTo>
                <a:lnTo>
                  <a:pt x="120000" y="0"/>
                </a:lnTo>
                <a:lnTo>
                  <a:pt x="0" y="0"/>
                </a:lnTo>
                <a:lnTo>
                  <a:pt x="0" y="104646"/>
                </a:lnTo>
                <a:cubicBezTo>
                  <a:pt x="17453" y="75186"/>
                  <a:pt x="40029" y="63370"/>
                  <a:pt x="60110" y="66060"/>
                </a:cubicBezTo>
                <a:cubicBezTo>
                  <a:pt x="80004" y="68726"/>
                  <a:pt x="102655" y="91146"/>
                  <a:pt x="120000" y="120000"/>
                </a:cubicBezTo>
                <a:close/>
              </a:path>
            </a:pathLst>
          </a:cu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7923210" y="457200"/>
            <a:ext cx="3781439" cy="327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idx="2"/>
          </p:nvPr>
        </p:nvSpPr>
        <p:spPr>
          <a:xfrm>
            <a:off x="-3026" y="0"/>
            <a:ext cx="7469038" cy="63664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7923210" y="3962400"/>
            <a:ext cx="378143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7618411" y="6518273"/>
            <a:ext cx="1676399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1525137" y="6518273"/>
            <a:ext cx="5864673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9523411" y="6518273"/>
            <a:ext cx="1143002" cy="320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12188824" cy="1870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9857"/>
                </a:lnTo>
                <a:cubicBezTo>
                  <a:pt x="102593" y="108939"/>
                  <a:pt x="82076" y="102650"/>
                  <a:pt x="60110" y="102650"/>
                </a:cubicBezTo>
                <a:cubicBezTo>
                  <a:pt x="38050" y="102650"/>
                  <a:pt x="17453" y="108992"/>
                  <a:pt x="0" y="120000"/>
                </a:cubicBezTo>
                <a:cubicBezTo>
                  <a:pt x="0" y="80000"/>
                  <a:pt x="0" y="40000"/>
                  <a:pt x="0" y="0"/>
                </a:cubicBezTo>
                <a:close/>
              </a:path>
            </a:pathLst>
          </a:custGeom>
          <a:solidFill>
            <a:srgbClr val="E9F5F7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12188824" cy="181264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9999"/>
                </a:lnTo>
                <a:cubicBezTo>
                  <a:pt x="102655" y="108872"/>
                  <a:pt x="80004" y="100226"/>
                  <a:pt x="60110" y="99198"/>
                </a:cubicBezTo>
                <a:cubicBezTo>
                  <a:pt x="40029" y="98160"/>
                  <a:pt x="17453" y="102717"/>
                  <a:pt x="0" y="114078"/>
                </a:cubicBezTo>
                <a:cubicBezTo>
                  <a:pt x="0" y="76052"/>
                  <a:pt x="0" y="38026"/>
                  <a:pt x="0" y="0"/>
                </a:cubicBezTo>
                <a:close/>
              </a:path>
            </a:pathLst>
          </a:cu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0" y="6354410"/>
            <a:ext cx="12188824" cy="5035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110" y="0"/>
                </a:moveTo>
                <a:cubicBezTo>
                  <a:pt x="82076" y="0"/>
                  <a:pt x="102593" y="23364"/>
                  <a:pt x="120000" y="63925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64455"/>
                </a:lnTo>
                <a:cubicBezTo>
                  <a:pt x="17453" y="23561"/>
                  <a:pt x="38050" y="0"/>
                  <a:pt x="60110" y="0"/>
                </a:cubicBezTo>
                <a:close/>
              </a:path>
            </a:pathLst>
          </a:custGeom>
          <a:solidFill>
            <a:srgbClr val="51B4C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1522413" y="274637"/>
            <a:ext cx="9144000" cy="1096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522413" y="1905000"/>
            <a:ext cx="91440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marR="0" lvl="1" indent="-133349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9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889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868680" marR="0" lvl="3" indent="-10287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051560" marR="0" lvl="4" indent="-9906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234440" marR="0" lvl="5" indent="-11302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417320" marR="0" lvl="6" indent="-9651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11048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9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83079" marR="0" lvl="8" indent="-93979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7618411" y="6518273"/>
            <a:ext cx="1676399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1525137" y="6518273"/>
            <a:ext cx="5864673" cy="32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9523411" y="6518273"/>
            <a:ext cx="1143002" cy="320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ebly.com/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s://www.jimdo.com/2015/07/17/expert-tips-for-the-best-musician-and-band-websites/" TargetMode="External"/><Relationship Id="rId7" Type="http://schemas.openxmlformats.org/officeDocument/2006/relationships/hyperlink" Target="http://blog.discmakers.com/2014/01/how-to-write-a-killer-artist-bio/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diymusician.cdbaby.com/music-promotion/use-facebook-events-get-people-shows/" TargetMode="External"/><Relationship Id="rId11" Type="http://schemas.openxmlformats.org/officeDocument/2006/relationships/hyperlink" Target="https://bandzoogle.com/features" TargetMode="External"/><Relationship Id="rId5" Type="http://schemas.openxmlformats.org/officeDocument/2006/relationships/hyperlink" Target="https://moz.com/beginners-guide-to-seo" TargetMode="External"/><Relationship Id="rId10" Type="http://schemas.openxmlformats.org/officeDocument/2006/relationships/hyperlink" Target="http://www.wordpress.com/" TargetMode="External"/><Relationship Id="rId4" Type="http://schemas.openxmlformats.org/officeDocument/2006/relationships/hyperlink" Target="http://www.shadesofsolveig.com/2014/09/29/8-must-have-things-for-your-band-epk-and-where-to-put-them/" TargetMode="External"/><Relationship Id="rId9" Type="http://schemas.openxmlformats.org/officeDocument/2006/relationships/hyperlink" Target="http://www.wix.com/" TargetMode="External"/><Relationship Id="rId1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ea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facebook.com/InternationalSocietyforthePerformingArts" TargetMode="External"/><Relationship Id="rId4" Type="http://schemas.openxmlformats.org/officeDocument/2006/relationships/hyperlink" Target="https://acda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urelmusiccamp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peabody.jhu.edu/conservatory/mecc/festivals/" TargetMode="External"/><Relationship Id="rId5" Type="http://schemas.openxmlformats.org/officeDocument/2006/relationships/hyperlink" Target="https://app.getacceptd.com/tanglewood" TargetMode="External"/><Relationship Id="rId4" Type="http://schemas.openxmlformats.org/officeDocument/2006/relationships/hyperlink" Target="https://www.bowdoinfestival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linkedin.com/in/ianbmaxwell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ed.co.uk/career-advice/what-are-transferable-skill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theses.whiterose.ac.uk/3766/1/MMus_thesis_PBassett150313.pd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areersinmusic.com/best-day-jobs-musicians/" TargetMode="External"/><Relationship Id="rId3" Type="http://schemas.openxmlformats.org/officeDocument/2006/relationships/hyperlink" Target="https://www.uber.com/info/how-to-become-an-uber-driver/" TargetMode="External"/><Relationship Id="rId7" Type="http://schemas.openxmlformats.org/officeDocument/2006/relationships/hyperlink" Target="http://blog.sonicbids.com/15-unexpectedly-awesome-side-jobs-for-working-musician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flex.amazon.com/" TargetMode="External"/><Relationship Id="rId5" Type="http://schemas.openxmlformats.org/officeDocument/2006/relationships/hyperlink" Target="http://www.ridesharingdriver.com/driving-for-ubereats-what-its-like-delivering-food-for-uber/" TargetMode="External"/><Relationship Id="rId4" Type="http://schemas.openxmlformats.org/officeDocument/2006/relationships/hyperlink" Target="https://www.lyft.com/drive-with-lyft" TargetMode="External"/><Relationship Id="rId9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osersforum.org/programs/commissions-awards-grants-fellowship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m.rochester.edu/iml/careers/documents/resumeguide200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er.uconn.ed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hyperlink" Target="http://www.peabody.jhu.edu/conservatory/mecc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iscmakers.com/2014/01/how-to-write-a-killer-artist-bi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ctrTitle"/>
          </p:nvPr>
        </p:nvSpPr>
        <p:spPr>
          <a:xfrm>
            <a:off x="1340987" y="3312462"/>
            <a:ext cx="9144000" cy="1908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6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Scoring the Gig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subTitle" idx="1"/>
          </p:nvPr>
        </p:nvSpPr>
        <p:spPr>
          <a:xfrm>
            <a:off x="1447325" y="5391950"/>
            <a:ext cx="7335900" cy="83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Career Skills for the Discerning UConn Musician</a:t>
            </a:r>
          </a:p>
        </p:txBody>
      </p:sp>
      <p:pic>
        <p:nvPicPr>
          <p:cNvPr id="112" name="Shape 112" descr="Piano keys" title="Sample Picture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88700" cy="3141299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x="9902850" y="5391950"/>
            <a:ext cx="2594400" cy="117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000">
                <a:solidFill>
                  <a:schemeClr val="lt2"/>
                </a:solidFill>
              </a:rPr>
              <a:t>Ian Maxwell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>
                <a:solidFill>
                  <a:schemeClr val="lt2"/>
                </a:solidFill>
              </a:rPr>
              <a:t>Sheila Kennedy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>
                <a:solidFill>
                  <a:schemeClr val="lt2"/>
                </a:solidFill>
              </a:rPr>
              <a:t>Michael Patterson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>
                <a:solidFill>
                  <a:schemeClr val="lt2"/>
                </a:solidFill>
              </a:rPr>
              <a:t>Tommy Gracy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37311" y="274637"/>
            <a:ext cx="9144000" cy="109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Websites</a:t>
            </a:r>
            <a:r>
              <a:rPr lang="en-US" sz="4000" dirty="0"/>
              <a:t>: P</a:t>
            </a:r>
            <a:r>
              <a:rPr lang="en-US" sz="4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laces to </a:t>
            </a:r>
            <a:r>
              <a:rPr lang="en-US" sz="4000" dirty="0"/>
              <a:t>S</a:t>
            </a:r>
            <a:r>
              <a:rPr lang="en-US" sz="4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tart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294061" y="1332502"/>
            <a:ext cx="6705600" cy="5909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500" dirty="0"/>
          </a:p>
          <a:p>
            <a:pPr marL="0" marR="0" lvl="0" indent="0" algn="l" rtl="0">
              <a:spcBef>
                <a:spcPts val="0"/>
              </a:spcBef>
              <a:buNone/>
            </a:pPr>
            <a:endParaRPr sz="2500" dirty="0"/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500" dirty="0"/>
              <a:t>Some Helpful Links: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500" dirty="0"/>
          </a:p>
          <a:p>
            <a:pPr marL="457200" marR="0" lvl="0" indent="-355600" algn="l" rtl="0">
              <a:spcBef>
                <a:spcPts val="0"/>
              </a:spcBef>
              <a:buSzPct val="100000"/>
              <a:buChar char="●"/>
            </a:pPr>
            <a:r>
              <a:rPr lang="en-US" sz="2000" u="sng" dirty="0">
                <a:solidFill>
                  <a:schemeClr val="hlink"/>
                </a:solidFill>
                <a:hlinkClick r:id="rId3"/>
              </a:rPr>
              <a:t>Expert Tips for the Best Musician and Band Websites</a:t>
            </a:r>
          </a:p>
          <a:p>
            <a:pPr marR="0" lvl="0" algn="l" rtl="0">
              <a:spcBef>
                <a:spcPts val="0"/>
              </a:spcBef>
              <a:buNone/>
            </a:pPr>
            <a:endParaRPr sz="1600" dirty="0"/>
          </a:p>
          <a:p>
            <a:pPr marL="457200" marR="0" lvl="0" indent="-355600" algn="l" rtl="0">
              <a:spcBef>
                <a:spcPts val="0"/>
              </a:spcBef>
              <a:buSzPct val="100000"/>
              <a:buChar char="●"/>
            </a:pPr>
            <a:r>
              <a:rPr lang="en-US" sz="2000" u="sng" dirty="0">
                <a:solidFill>
                  <a:schemeClr val="hlink"/>
                </a:solidFill>
                <a:hlinkClick r:id="rId4"/>
              </a:rPr>
              <a:t>Your Multimedia Resume: The EPK (Electronic Press Kit)</a:t>
            </a:r>
          </a:p>
          <a:p>
            <a:pPr marR="0" lvl="0" algn="l" rtl="0">
              <a:spcBef>
                <a:spcPts val="0"/>
              </a:spcBef>
              <a:buNone/>
            </a:pPr>
            <a:endParaRPr sz="1600" dirty="0"/>
          </a:p>
          <a:p>
            <a:pPr marL="457200" marR="0" lvl="0" indent="-355600" algn="l" rtl="0">
              <a:spcBef>
                <a:spcPts val="0"/>
              </a:spcBef>
              <a:buSzPct val="100000"/>
              <a:buChar char="●"/>
            </a:pPr>
            <a:r>
              <a:rPr lang="en-US" sz="2000" u="sng" dirty="0">
                <a:solidFill>
                  <a:schemeClr val="hlink"/>
                </a:solidFill>
                <a:hlinkClick r:id="rId5"/>
              </a:rPr>
              <a:t>Get your Website Seen: Search Engine Optimization</a:t>
            </a:r>
          </a:p>
          <a:p>
            <a:pPr marR="0" lvl="0" algn="l" rtl="0">
              <a:spcBef>
                <a:spcPts val="0"/>
              </a:spcBef>
              <a:buNone/>
            </a:pPr>
            <a:endParaRPr sz="1600" dirty="0"/>
          </a:p>
          <a:p>
            <a:pPr marL="457200" marR="0" lvl="0" indent="-355600" algn="l" rtl="0">
              <a:spcBef>
                <a:spcPts val="0"/>
              </a:spcBef>
              <a:buSzPct val="100000"/>
              <a:buChar char="●"/>
            </a:pPr>
            <a:r>
              <a:rPr lang="en-US" sz="2000" u="sng" dirty="0">
                <a:solidFill>
                  <a:schemeClr val="hlink"/>
                </a:solidFill>
                <a:hlinkClick r:id="rId6"/>
              </a:rPr>
              <a:t>Social Media → The Art of the Fire Facebook Events</a:t>
            </a:r>
          </a:p>
          <a:p>
            <a:pPr marR="0" lvl="0" algn="l" rtl="0">
              <a:spcBef>
                <a:spcPts val="0"/>
              </a:spcBef>
              <a:buNone/>
            </a:pPr>
            <a:endParaRPr sz="1600" dirty="0"/>
          </a:p>
          <a:p>
            <a:pPr marL="457200" marR="0" lvl="0" indent="-355600" algn="l" rtl="0">
              <a:spcBef>
                <a:spcPts val="0"/>
              </a:spcBef>
              <a:buSzPct val="100000"/>
              <a:buChar char="●"/>
            </a:pPr>
            <a:r>
              <a:rPr lang="en-US" sz="2000" u="sng" dirty="0">
                <a:solidFill>
                  <a:schemeClr val="hlink"/>
                </a:solidFill>
                <a:hlinkClick r:id="rId7"/>
              </a:rPr>
              <a:t>Advice on Writing your Bio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7451545" y="1985961"/>
            <a:ext cx="4510200" cy="4431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Free Websites</a:t>
            </a:r>
          </a:p>
          <a:p>
            <a:pPr marL="342900" marR="0" lvl="0" indent="-3365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Easy to update yourself</a:t>
            </a:r>
          </a:p>
          <a:p>
            <a:pPr marL="342900" marR="0" lvl="0" indent="-3365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Don’t have to wait for somebody to do it for you</a:t>
            </a:r>
          </a:p>
          <a:p>
            <a:pPr marL="342900" marR="0" lvl="0" indent="-3365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Fairly flexible</a:t>
            </a:r>
          </a:p>
          <a:p>
            <a:pPr marL="342900" marR="0" lvl="0" indent="-3365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….free</a:t>
            </a:r>
          </a:p>
          <a:p>
            <a:pPr marL="0" marR="0" lvl="0" indent="0" algn="l" rtl="0">
              <a:spcBef>
                <a:spcPts val="0"/>
              </a:spcBef>
              <a:buClr>
                <a:srgbClr val="E849A0"/>
              </a:buClr>
              <a:buSzPct val="100000"/>
              <a:buFont typeface="Arial"/>
              <a:buChar char="•"/>
            </a:pPr>
            <a:r>
              <a:rPr lang="en-US" sz="1800" u="sng" dirty="0">
                <a:solidFill>
                  <a:schemeClr val="hlink"/>
                </a:solidFill>
                <a:hlinkClick r:id="rId8"/>
              </a:rPr>
              <a:t>www.weebly.com</a:t>
            </a:r>
          </a:p>
          <a:p>
            <a:pPr marL="0" marR="0" lvl="0" indent="0" algn="l" rtl="0">
              <a:spcBef>
                <a:spcPts val="0"/>
              </a:spcBef>
              <a:buClr>
                <a:srgbClr val="E80F6C"/>
              </a:buClr>
              <a:buSzPct val="100000"/>
              <a:buFont typeface="Arial"/>
              <a:buChar char="•"/>
            </a:pPr>
            <a:r>
              <a:rPr lang="en-US" sz="1800" u="sng" dirty="0">
                <a:solidFill>
                  <a:schemeClr val="hlink"/>
                </a:solidFill>
                <a:hlinkClick r:id="rId9"/>
              </a:rPr>
              <a:t>www.wix.com</a:t>
            </a:r>
          </a:p>
          <a:p>
            <a:pPr marL="0" marR="0" lvl="0" indent="0" algn="l" rtl="0">
              <a:spcBef>
                <a:spcPts val="0"/>
              </a:spcBef>
              <a:buClr>
                <a:srgbClr val="E80F6C"/>
              </a:buClr>
              <a:buSzPct val="100000"/>
              <a:buFont typeface="Arial"/>
              <a:buChar char="•"/>
            </a:pPr>
            <a:r>
              <a:rPr lang="en-US" sz="1800" u="sng" dirty="0">
                <a:solidFill>
                  <a:schemeClr val="hlink"/>
                </a:solidFill>
                <a:hlinkClick r:id="rId10"/>
              </a:rPr>
              <a:t>www.wordpress.com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rgbClr val="E80F6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Paid Example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u="sng" dirty="0">
                <a:solidFill>
                  <a:srgbClr val="E80F6C"/>
                </a:solidFill>
                <a:hlinkClick r:id="rId11"/>
              </a:rPr>
              <a:t>https://bandzoogle.com/features</a:t>
            </a:r>
            <a:endParaRPr lang="en-US" sz="1800" u="sng" dirty="0">
              <a:solidFill>
                <a:srgbClr val="E80F6C"/>
              </a:solidFill>
            </a:endParaRPr>
          </a:p>
          <a:p>
            <a:pPr lvl="0">
              <a:buSzPct val="25000"/>
            </a:pPr>
            <a:r>
              <a:rPr lang="en-US" sz="1800" u="sng" dirty="0">
                <a:solidFill>
                  <a:srgbClr val="E80F6C"/>
                </a:solidFill>
              </a:rPr>
              <a:t>https://www.joomla.org/</a:t>
            </a:r>
          </a:p>
        </p:txBody>
      </p:sp>
      <p:pic>
        <p:nvPicPr>
          <p:cNvPr id="190" name="Shape 19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980611" y="823119"/>
            <a:ext cx="1981200" cy="71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23211" y="274637"/>
            <a:ext cx="1743000" cy="7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856411" y="1180305"/>
            <a:ext cx="2724900" cy="63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/>
        </p:nvSpPr>
        <p:spPr>
          <a:xfrm>
            <a:off x="2241599" y="858975"/>
            <a:ext cx="7673700" cy="55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“It’s not what you know, it’s who you know”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957491" y="2569191"/>
            <a:ext cx="10546800" cy="218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“Identify people who are doing what it is you aspire to do, and find out how they got to where they are. Get to know </a:t>
            </a:r>
            <a:r>
              <a:rPr lang="en-US" sz="3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them.”</a:t>
            </a:r>
            <a:endParaRPr lang="en-US" sz="3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1522413" y="67137"/>
            <a:ext cx="9144000" cy="109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>
                <a:solidFill>
                  <a:srgbClr val="FFFFFF"/>
                </a:solidFill>
              </a:rPr>
              <a:t>Networking: Schmoozing for Gigs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/>
        </p:nvSpPr>
        <p:spPr>
          <a:xfrm>
            <a:off x="162352" y="1956782"/>
            <a:ext cx="6669563" cy="378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Join a 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professional </a:t>
            </a:r>
            <a:r>
              <a:rPr lang="en-US" sz="3000" dirty="0">
                <a:solidFill>
                  <a:schemeClr val="dk1"/>
                </a:solidFill>
              </a:rPr>
              <a:t>a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ssociation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Excellent for networking</a:t>
            </a:r>
            <a:r>
              <a:rPr lang="en-US" sz="3000" dirty="0">
                <a:solidFill>
                  <a:schemeClr val="dk1"/>
                </a:solidFill>
              </a:rPr>
              <a:t>: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colleagues, mentors, prospective employers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 about upcoming opportunities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</a:rPr>
              <a:t>Stay current in your field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discount memberships 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7227700" y="1979665"/>
            <a:ext cx="4696500" cy="503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20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Connecticut Music Educators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Association (CMEA)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20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American Choral Directors Association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(ACDA)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2000" u="sng" dirty="0">
                <a:solidFill>
                  <a:schemeClr val="hlink"/>
                </a:solidFill>
              </a:rPr>
              <a:t>College Music Society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2000" u="sng" dirty="0">
                <a:solidFill>
                  <a:schemeClr val="hlink"/>
                </a:solidFill>
              </a:rPr>
              <a:t>Chorus America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2000" u="sng" dirty="0">
                <a:solidFill>
                  <a:schemeClr val="hlink"/>
                </a:solidFill>
              </a:rPr>
              <a:t>Chamber Music America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2000" u="sng" dirty="0">
                <a:solidFill>
                  <a:schemeClr val="hlink"/>
                </a:solidFill>
              </a:rPr>
              <a:t>Society of Composers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20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International Society for the Performing Arts FB Page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674813" y="427037"/>
            <a:ext cx="9144000" cy="109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/>
              <a:t>Professional Associations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/>
        </p:nvSpPr>
        <p:spPr>
          <a:xfrm>
            <a:off x="955237" y="1555525"/>
            <a:ext cx="9677400" cy="455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endParaRPr sz="3000" dirty="0">
              <a:solidFill>
                <a:schemeClr val="dk1"/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Laurel</a:t>
            </a: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Bowdoin</a:t>
            </a: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Tanglewood</a:t>
            </a: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 dirty="0" smtClean="0">
                <a:solidFill>
                  <a:schemeClr val="dk1"/>
                </a:solidFill>
              </a:rPr>
              <a:t>etc.</a:t>
            </a:r>
            <a:endParaRPr lang="en-US" sz="3000" dirty="0">
              <a:solidFill>
                <a:schemeClr val="dk1"/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Top-notch networking 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Donors, </a:t>
            </a:r>
            <a:r>
              <a:rPr lang="en-US" sz="2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colleagues from all different schools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Today’s orchestra buddy, tomorrow</a:t>
            </a:r>
            <a:r>
              <a:rPr lang="en-US" sz="2600" dirty="0">
                <a:solidFill>
                  <a:schemeClr val="dk1"/>
                </a:solidFill>
              </a:rPr>
              <a:t>’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Josh Bell?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Premier </a:t>
            </a:r>
            <a:r>
              <a:rPr lang="en-US" sz="3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</a:t>
            </a:r>
            <a:r>
              <a:rPr lang="en-US" sz="3000" dirty="0">
                <a:solidFill>
                  <a:schemeClr val="dk1"/>
                </a:solidFill>
              </a:rPr>
              <a:t>m</a:t>
            </a:r>
            <a:r>
              <a:rPr lang="en-US" sz="3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usic </a:t>
            </a:r>
            <a:endParaRPr lang="en-US" sz="3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Expensive? Yes. Worth it? Totally.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Scholarships and fellowships are almost always available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</a:rPr>
              <a:t>Check outside the music office for information</a:t>
            </a:r>
            <a:endParaRPr lang="en-US"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u="sng" dirty="0">
                <a:solidFill>
                  <a:schemeClr val="hlink"/>
                </a:solidFill>
                <a:hlinkClick r:id="rId6"/>
              </a:rPr>
              <a:t>Directory of Summer Festivals 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1522413" y="274637"/>
            <a:ext cx="9144000" cy="109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/>
              <a:t>Summer Festivals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Shape 2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88824" cy="6848007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Shape 218"/>
          <p:cNvSpPr/>
          <p:nvPr/>
        </p:nvSpPr>
        <p:spPr>
          <a:xfrm>
            <a:off x="0" y="2930850"/>
            <a:ext cx="7503600" cy="329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600" b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Professional Social Network</a:t>
            </a:r>
          </a:p>
          <a:p>
            <a:pPr marL="285750" marR="0" lvl="0" indent="-285750" algn="l" rtl="0">
              <a:spcBef>
                <a:spcPts val="0"/>
              </a:spcBef>
              <a:buClr>
                <a:srgbClr val="F2F2F2"/>
              </a:buClr>
              <a:buSzPct val="100000"/>
              <a:buFont typeface="Arial"/>
              <a:buChar char="•"/>
            </a:pPr>
            <a:r>
              <a:rPr lang="en-US" sz="2600" b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Opportunity to showcase:</a:t>
            </a:r>
          </a:p>
          <a:p>
            <a:pPr marL="742950" marR="0" lvl="1" indent="-285750" algn="l" rtl="0">
              <a:spcBef>
                <a:spcPts val="0"/>
              </a:spcBef>
              <a:buClr>
                <a:srgbClr val="F2F2F2"/>
              </a:buClr>
              <a:buSzPct val="100000"/>
              <a:buFont typeface="Arial"/>
              <a:buChar char="•"/>
            </a:pPr>
            <a:r>
              <a:rPr lang="en-US" sz="2600" b="1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Education </a:t>
            </a:r>
          </a:p>
          <a:p>
            <a:pPr marL="742950" marR="0" lvl="1" indent="-285750" algn="l" rtl="0">
              <a:spcBef>
                <a:spcPts val="0"/>
              </a:spcBef>
              <a:buClr>
                <a:srgbClr val="F2F2F2"/>
              </a:buClr>
              <a:buSzPct val="100000"/>
              <a:buFont typeface="Arial"/>
              <a:buChar char="•"/>
            </a:pPr>
            <a:r>
              <a:rPr lang="en-US" sz="2600" b="1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Professional experiences</a:t>
            </a:r>
          </a:p>
          <a:p>
            <a:pPr marL="742950" marR="0" lvl="1" indent="-285750" algn="l" rtl="0">
              <a:spcBef>
                <a:spcPts val="0"/>
              </a:spcBef>
              <a:buClr>
                <a:srgbClr val="F2F2F2"/>
              </a:buClr>
              <a:buSzPct val="100000"/>
              <a:buFont typeface="Arial"/>
              <a:buChar char="•"/>
            </a:pPr>
            <a:r>
              <a:rPr lang="en-US" sz="2600" b="1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Accomplishments </a:t>
            </a:r>
          </a:p>
          <a:p>
            <a:pPr marL="742950" marR="0" lvl="1" indent="-285750" algn="l" rtl="0">
              <a:spcBef>
                <a:spcPts val="0"/>
              </a:spcBef>
              <a:buClr>
                <a:srgbClr val="F2F2F2"/>
              </a:buClr>
              <a:buSzPct val="100000"/>
              <a:buFont typeface="Arial"/>
              <a:buChar char="•"/>
            </a:pPr>
            <a:r>
              <a:rPr lang="en-US" sz="2600" b="1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Special projects</a:t>
            </a:r>
          </a:p>
          <a:p>
            <a:pPr marL="742950" marR="0" lvl="1" indent="-285750" algn="l" rtl="0">
              <a:spcBef>
                <a:spcPts val="0"/>
              </a:spcBef>
              <a:buClr>
                <a:srgbClr val="F2F2F2"/>
              </a:buClr>
              <a:buSzPct val="100000"/>
              <a:buFont typeface="Arial"/>
              <a:buChar char="•"/>
            </a:pPr>
            <a:r>
              <a:rPr lang="en-US" sz="2600" b="1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Multimedia Samples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1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8206761" y="2295066"/>
            <a:ext cx="3657600" cy="230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rgbClr val="F2F2F2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Colleagues can endorse you for skills</a:t>
            </a:r>
          </a:p>
          <a:p>
            <a:pPr marL="285750" marR="0" lvl="0" indent="-285750" algn="l" rtl="0">
              <a:spcBef>
                <a:spcPts val="0"/>
              </a:spcBef>
              <a:buClr>
                <a:srgbClr val="F2F2F2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Find new opportunities and hidden  jobs</a:t>
            </a:r>
          </a:p>
          <a:p>
            <a:pPr marL="285750" marR="0" lvl="0" indent="-285750" algn="l" rtl="0">
              <a:spcBef>
                <a:spcPts val="0"/>
              </a:spcBef>
              <a:buClr>
                <a:srgbClr val="F2F2F2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Reach out to potential mentors!</a:t>
            </a:r>
          </a:p>
          <a:p>
            <a:pPr marL="285750" marR="0" lvl="0" indent="-285750" algn="l" rtl="0">
              <a:spcBef>
                <a:spcPts val="0"/>
              </a:spcBef>
              <a:buClr>
                <a:srgbClr val="F2F2F2"/>
              </a:buClr>
              <a:buSzPct val="100000"/>
              <a:buFont typeface="Arial"/>
              <a:buChar char="•"/>
            </a:pPr>
            <a:r>
              <a:rPr lang="en-US" sz="2400" b="1" u="sng" dirty="0" smtClean="0">
                <a:solidFill>
                  <a:schemeClr val="hlink"/>
                </a:solidFill>
                <a:hlinkClick r:id="rId4"/>
              </a:rPr>
              <a:t>Bother </a:t>
            </a:r>
            <a:r>
              <a:rPr lang="en-US" sz="2400" b="1" u="sng" dirty="0">
                <a:solidFill>
                  <a:schemeClr val="hlink"/>
                </a:solidFill>
                <a:hlinkClick r:id="rId4"/>
              </a:rPr>
              <a:t>Ian on LinkedIn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1730425" y="3461900"/>
            <a:ext cx="9783900" cy="114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1522401" y="342187"/>
            <a:ext cx="9144000" cy="109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Supplementary </a:t>
            </a:r>
            <a:r>
              <a:rPr lang="en-US">
                <a:solidFill>
                  <a:srgbClr val="FFFFFF"/>
                </a:solidFill>
              </a:rPr>
              <a:t>I</a:t>
            </a:r>
            <a:r>
              <a:rPr lang="en-US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ncome:</a:t>
            </a:r>
            <a:r>
              <a:rPr lang="en-US">
                <a:solidFill>
                  <a:srgbClr val="FFFFFF"/>
                </a:solidFill>
              </a:rPr>
              <a:t> </a:t>
            </a:r>
            <a:r>
              <a:rPr lang="en-US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“The Side Gig”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4294967295"/>
          </p:nvPr>
        </p:nvSpPr>
        <p:spPr>
          <a:xfrm>
            <a:off x="684212" y="1981200"/>
            <a:ext cx="6324598" cy="533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Musicians need multiple income sources</a:t>
            </a:r>
          </a:p>
          <a:p>
            <a:pPr indent="-228600">
              <a:spcBef>
                <a:spcPts val="0"/>
              </a:spcBef>
            </a:pPr>
            <a:r>
              <a:rPr lang="en-US" sz="3000" dirty="0"/>
              <a:t>You might have a steady gig, but early </a:t>
            </a:r>
            <a:r>
              <a:rPr lang="en-US" sz="3000" dirty="0" smtClean="0"/>
              <a:t>on, it </a:t>
            </a:r>
            <a:r>
              <a:rPr lang="en-US" sz="3000" dirty="0"/>
              <a:t>may not pay the bills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3000" dirty="0" smtClean="0"/>
              <a:t>You need </a:t>
            </a:r>
            <a:r>
              <a:rPr lang="en-US" sz="3000" dirty="0"/>
              <a:t>a day job with flexibility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pPr marL="502919" marR="0" lvl="1" indent="-23622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90000"/>
              <a:buFont typeface="Arial"/>
              <a:buChar char="–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Keeps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nights and weekends open for gigs/rehearsals</a:t>
            </a:r>
          </a:p>
          <a:p>
            <a:pPr marL="457200" indent="-457200">
              <a:spcBef>
                <a:spcPts val="1000"/>
              </a:spcBef>
              <a:buSzPct val="90000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Leverages </a:t>
            </a:r>
            <a:r>
              <a:rPr lang="en-US" sz="3000" u="sng" dirty="0">
                <a:hlinkClick r:id="rId3"/>
              </a:rPr>
              <a:t>t</a:t>
            </a:r>
            <a:r>
              <a:rPr lang="en-US" sz="3000" b="0" i="0" u="sng" strike="noStrike" cap="none" dirty="0" smtClean="0">
                <a:solidFill>
                  <a:schemeClr val="dk1"/>
                </a:solidFill>
                <a:sym typeface="Arial"/>
                <a:hlinkClick r:id="rId3"/>
              </a:rPr>
              <a:t>r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sym typeface="Arial"/>
                <a:hlinkClick r:id="rId3"/>
              </a:rPr>
              <a:t>ansferable </a:t>
            </a:r>
            <a:r>
              <a:rPr lang="en-US" sz="3000" dirty="0">
                <a:hlinkClick r:id="rId3"/>
              </a:rPr>
              <a:t>s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sym typeface="Arial"/>
                <a:hlinkClick r:id="rId3"/>
              </a:rPr>
              <a:t>kills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7" name="Shape 227" descr="lemonade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08810" y="1981187"/>
            <a:ext cx="4875214" cy="3892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</a:t>
            </a:r>
            <a:r>
              <a:rPr lang="en-US" dirty="0" smtClean="0"/>
              <a:t>transferable </a:t>
            </a:r>
            <a:r>
              <a:rPr lang="en-US" dirty="0"/>
              <a:t>s</a:t>
            </a:r>
            <a:r>
              <a:rPr lang="en-US" dirty="0" smtClean="0"/>
              <a:t>kills</a:t>
            </a:r>
            <a:r>
              <a:rPr lang="en-US"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0026" y="2156346"/>
            <a:ext cx="768369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Also known as “soft skills”</a:t>
            </a:r>
          </a:p>
          <a:p>
            <a:pPr marL="457200" lvl="4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As a musician, you develop many of them!</a:t>
            </a:r>
          </a:p>
          <a:p>
            <a:pPr marL="457200" lvl="4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Skills that can be applied to wide range of jobs </a:t>
            </a:r>
            <a:r>
              <a:rPr lang="en-US" sz="2600" b="1" dirty="0"/>
              <a:t>regardless</a:t>
            </a:r>
            <a:r>
              <a:rPr lang="en-US" sz="2600" dirty="0"/>
              <a:t> of direct experience</a:t>
            </a:r>
          </a:p>
          <a:p>
            <a:pPr marL="457200" lvl="7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Talk about skills developed in rehearsal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Great for when you are applying </a:t>
            </a:r>
            <a:r>
              <a:rPr lang="en-US" sz="2600" dirty="0" smtClean="0"/>
              <a:t>for jobs in or </a:t>
            </a:r>
            <a:r>
              <a:rPr lang="en-US" sz="2600" dirty="0"/>
              <a:t>outside of music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Shows what skills you bring to the table when talking to prospective employers</a:t>
            </a:r>
          </a:p>
        </p:txBody>
      </p:sp>
      <p:sp>
        <p:nvSpPr>
          <p:cNvPr id="4" name="Shape 150"/>
          <p:cNvSpPr txBox="1"/>
          <p:nvPr/>
        </p:nvSpPr>
        <p:spPr>
          <a:xfrm>
            <a:off x="7578056" y="2156346"/>
            <a:ext cx="4395000" cy="40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Gained in Rehearsal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Interpersonal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>
                <a:solidFill>
                  <a:schemeClr val="dk1"/>
                </a:solidFill>
              </a:rPr>
              <a:t>Organizational </a:t>
            </a:r>
            <a:r>
              <a:rPr lang="en-US" sz="2400" dirty="0" smtClean="0">
                <a:solidFill>
                  <a:schemeClr val="dk1"/>
                </a:solidFill>
              </a:rPr>
              <a:t>skills</a:t>
            </a:r>
            <a:endParaRPr lang="en-US" sz="2400" dirty="0">
              <a:solidFill>
                <a:schemeClr val="dk1"/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solving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>
                <a:solidFill>
                  <a:schemeClr val="dk1"/>
                </a:solidFill>
              </a:rPr>
              <a:t>Teamwork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Detail orientation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>
                <a:solidFill>
                  <a:schemeClr val="dk1"/>
                </a:solidFill>
              </a:rPr>
              <a:t>Time </a:t>
            </a:r>
            <a:r>
              <a:rPr lang="en-US" sz="2400" dirty="0" smtClean="0">
                <a:solidFill>
                  <a:schemeClr val="dk1"/>
                </a:solidFill>
              </a:rPr>
              <a:t>management</a:t>
            </a:r>
            <a:endParaRPr lang="en-US" sz="2400" dirty="0">
              <a:solidFill>
                <a:schemeClr val="dk1"/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>
                <a:solidFill>
                  <a:schemeClr val="dk1"/>
                </a:solidFill>
              </a:rPr>
              <a:t>Leadership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221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More Transferable Skills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54" y="1713931"/>
            <a:ext cx="7579010" cy="44337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34064" y="2379850"/>
            <a:ext cx="41966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Bassett, P. (2013) </a:t>
            </a:r>
            <a:r>
              <a:rPr lang="en-US" sz="2000" i="1" dirty="0">
                <a:hlinkClick r:id="rId3"/>
              </a:rPr>
              <a:t>Benefits beyond Music: Transferable Skills for Adult Life </a:t>
            </a:r>
            <a:r>
              <a:rPr lang="en-US" sz="2000" dirty="0"/>
              <a:t>(Unpublished master’s thesis). University of Sheffield, Sheffield, England</a:t>
            </a:r>
          </a:p>
        </p:txBody>
      </p:sp>
    </p:spTree>
    <p:extLst>
      <p:ext uri="{BB962C8B-B14F-4D97-AF65-F5344CB8AC3E}">
        <p14:creationId xmlns:p14="http://schemas.microsoft.com/office/powerpoint/2010/main" val="3642314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7694611" y="-152400"/>
            <a:ext cx="4758606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“Contracting” Work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759693" y="1617260"/>
            <a:ext cx="5943599" cy="38164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Private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music </a:t>
            </a:r>
            <a:r>
              <a:rPr lang="en-US" sz="2800" dirty="0" smtClean="0">
                <a:solidFill>
                  <a:schemeClr val="dk1"/>
                </a:solidFill>
              </a:rPr>
              <a:t>s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tudio (lessons)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Fitness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instructor/personal </a:t>
            </a:r>
            <a:r>
              <a:rPr lang="en-US" sz="2800" dirty="0">
                <a:solidFill>
                  <a:schemeClr val="dk1"/>
                </a:solidFill>
              </a:rPr>
              <a:t>t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rainer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Restaurant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Pet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 </a:t>
            </a:r>
            <a:r>
              <a:rPr lang="en-US" sz="2800" dirty="0">
                <a:solidFill>
                  <a:schemeClr val="dk1"/>
                </a:solidFill>
              </a:rPr>
              <a:t>s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ervices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Private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tutor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Piano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tuner/technician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media </a:t>
            </a:r>
            <a:r>
              <a:rPr lang="en-US" sz="2800" dirty="0">
                <a:solidFill>
                  <a:schemeClr val="dk1"/>
                </a:solidFill>
              </a:rPr>
              <a:t>m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anager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 service/taxi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Event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catering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Shape 234"/>
          <p:cNvSpPr/>
          <p:nvPr/>
        </p:nvSpPr>
        <p:spPr>
          <a:xfrm>
            <a:off x="7923211" y="1600200"/>
            <a:ext cx="6092825" cy="18158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Uber Driver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Lyft Driver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Uber Eats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Amazon </a:t>
            </a:r>
            <a:r>
              <a:rPr lang="en-US" sz="2800" u="sng">
                <a:solidFill>
                  <a:schemeClr val="hlink"/>
                </a:solidFill>
                <a:hlinkClick r:id="rId6"/>
              </a:rPr>
              <a:t>Flex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759693" y="533400"/>
            <a:ext cx="5410918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Some Day Job Ideas</a:t>
            </a:r>
          </a:p>
        </p:txBody>
      </p:sp>
      <p:sp>
        <p:nvSpPr>
          <p:cNvPr id="236" name="Shape 236"/>
          <p:cNvSpPr/>
          <p:nvPr/>
        </p:nvSpPr>
        <p:spPr>
          <a:xfrm>
            <a:off x="1601911" y="5550473"/>
            <a:ext cx="6092700" cy="92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3111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u="sng" dirty="0">
                <a:solidFill>
                  <a:schemeClr val="hlink"/>
                </a:solidFill>
                <a:hlinkClick r:id="rId7"/>
              </a:rPr>
              <a:t>Side Jobs For Working Musicians</a:t>
            </a:r>
          </a:p>
          <a:p>
            <a:pPr marL="285750" marR="0" lvl="0" indent="-3111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u="sng" dirty="0">
                <a:solidFill>
                  <a:schemeClr val="hlink"/>
                </a:solidFill>
                <a:hlinkClick r:id="rId8"/>
              </a:rPr>
              <a:t>Careers In Music —</a:t>
            </a:r>
            <a:r>
              <a:rPr lang="en-US" sz="2200" u="sng" dirty="0" smtClean="0">
                <a:solidFill>
                  <a:schemeClr val="hlink"/>
                </a:solidFill>
                <a:hlinkClick r:id="rId8"/>
              </a:rPr>
              <a:t> </a:t>
            </a:r>
            <a:r>
              <a:rPr lang="en-US" sz="2200" u="sng" dirty="0">
                <a:solidFill>
                  <a:schemeClr val="hlink"/>
                </a:solidFill>
                <a:hlinkClick r:id="rId8"/>
              </a:rPr>
              <a:t>Day Job Search</a:t>
            </a:r>
          </a:p>
        </p:txBody>
      </p:sp>
      <p:pic>
        <p:nvPicPr>
          <p:cNvPr id="237" name="Shape 237" descr="uber.jpg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309049" y="3797077"/>
            <a:ext cx="2037675" cy="203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927928" y="-1941796"/>
            <a:ext cx="3781439" cy="3276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Gig Resources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188226" y="1885186"/>
            <a:ext cx="8248581" cy="49814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 sz="2400" dirty="0"/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2400" u="sng" dirty="0">
                <a:solidFill>
                  <a:schemeClr val="hlink"/>
                </a:solidFill>
              </a:rPr>
              <a:t>Auditions Plus - Directory for Audition Postings</a:t>
            </a:r>
            <a:endParaRPr sz="2400" dirty="0"/>
          </a:p>
          <a:p>
            <a:pPr lvl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u="sng" dirty="0">
                <a:solidFill>
                  <a:schemeClr val="accent4"/>
                </a:solidFill>
              </a:rPr>
              <a:t>Peabody Job Search Resources</a:t>
            </a:r>
            <a:endParaRPr sz="2400" dirty="0"/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2400" u="sng" dirty="0">
                <a:solidFill>
                  <a:schemeClr val="hlink"/>
                </a:solidFill>
              </a:rPr>
              <a:t>International Musician - Orchestral Opportunity Database</a:t>
            </a:r>
            <a:endParaRPr sz="2400" dirty="0"/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2400" u="sng" dirty="0">
                <a:solidFill>
                  <a:schemeClr val="hlink"/>
                </a:solidFill>
              </a:rPr>
              <a:t>Choral Net - Classifieds for Choral Opportunities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2400" u="sng" dirty="0">
                <a:solidFill>
                  <a:schemeClr val="hlink"/>
                </a:solidFill>
              </a:rPr>
              <a:t>Indeed.com - Church Music Jobs</a:t>
            </a:r>
            <a:endParaRPr sz="2400" dirty="0"/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2400" u="sng" dirty="0">
                <a:solidFill>
                  <a:schemeClr val="hlink"/>
                </a:solidFill>
              </a:rPr>
              <a:t>Search Engine for Music Competitions</a:t>
            </a:r>
            <a:endParaRPr sz="2400" dirty="0"/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2400" u="sng" dirty="0">
                <a:solidFill>
                  <a:schemeClr val="hlink"/>
                </a:solidFill>
                <a:hlinkClick r:id="rId3"/>
              </a:rPr>
              <a:t>American Composers Forum</a:t>
            </a:r>
          </a:p>
          <a:p>
            <a:pPr lvl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400" dirty="0"/>
          </a:p>
        </p:txBody>
      </p:sp>
      <p:sp>
        <p:nvSpPr>
          <p:cNvPr id="244" name="Shape 244"/>
          <p:cNvSpPr/>
          <p:nvPr/>
        </p:nvSpPr>
        <p:spPr>
          <a:xfrm>
            <a:off x="4951412" y="381000"/>
            <a:ext cx="559325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635312" y="147150"/>
            <a:ext cx="9144000" cy="109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/>
              <a:t>What’s the big deal?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79412" y="2057400"/>
            <a:ext cx="54863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7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Musicians face unique challenges</a:t>
            </a:r>
          </a:p>
          <a:p>
            <a:pPr marL="914400" marR="0" lvl="1" indent="-38100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4347"/>
            </a:pPr>
            <a:r>
              <a:rPr lang="en-US" sz="2300" dirty="0"/>
              <a:t>Low/inconsistent income</a:t>
            </a:r>
          </a:p>
          <a:p>
            <a:pPr marL="914400" marR="0" lvl="1" indent="-38100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4347"/>
            </a:pPr>
            <a:r>
              <a:rPr lang="en-US" sz="2300" dirty="0"/>
              <a:t>Extreme Competition</a:t>
            </a:r>
          </a:p>
          <a:p>
            <a:pPr marL="914400" marR="0" lvl="1" indent="-38100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4347"/>
            </a:pPr>
            <a:r>
              <a:rPr lang="en-US" sz="2300" dirty="0"/>
              <a:t>Benefits? </a:t>
            </a:r>
            <a:r>
              <a:rPr lang="en-US" sz="2300" dirty="0" smtClean="0"/>
              <a:t>Maybe? Sometimes?</a:t>
            </a:r>
            <a:endParaRPr lang="en-US" sz="2300" dirty="0"/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dirty="0"/>
          </a:p>
          <a:p>
            <a:pPr marL="457200" marR="0" lvl="0" indent="-387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Musical Entrepreneurship</a:t>
            </a:r>
          </a:p>
          <a:p>
            <a:pPr marR="0" lvl="1" indent="266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Arial"/>
              <a:buChar char="–"/>
            </a:pPr>
            <a:r>
              <a:rPr lang="en-US" sz="2300" dirty="0"/>
              <a:t>Self Promotion</a:t>
            </a:r>
            <a:r>
              <a:rPr lang="en-US" sz="2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R="0" lvl="1" indent="266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Arial"/>
              <a:buChar char="–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Networking </a:t>
            </a:r>
          </a:p>
          <a:p>
            <a:pPr marR="0" lvl="1" indent="266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Arial"/>
              <a:buChar char="–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2300" dirty="0"/>
              <a:t>anaging multiple incomes</a:t>
            </a:r>
          </a:p>
          <a:p>
            <a:pPr marL="685800" marR="0" lvl="0" indent="-2286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5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5865811" y="2057387"/>
            <a:ext cx="5977218" cy="1982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96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Independent Study Process</a:t>
            </a:r>
          </a:p>
          <a:p>
            <a:pPr marL="228600" lvl="8" indent="-196850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2500" dirty="0">
                <a:solidFill>
                  <a:schemeClr val="dk1"/>
                </a:solidFill>
              </a:rPr>
              <a:t>We Interviewed </a:t>
            </a:r>
            <a:r>
              <a:rPr lang="en-US" sz="2500" dirty="0" smtClean="0">
                <a:solidFill>
                  <a:schemeClr val="dk1"/>
                </a:solidFill>
              </a:rPr>
              <a:t>professors</a:t>
            </a:r>
            <a:r>
              <a:rPr lang="en-US" sz="2500" dirty="0">
                <a:solidFill>
                  <a:schemeClr val="dk1"/>
                </a:solidFill>
              </a:rPr>
              <a:t>.</a:t>
            </a:r>
            <a:r>
              <a:rPr lang="en-US" sz="2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was </a:t>
            </a:r>
            <a:r>
              <a:rPr lang="en-US" sz="2500" dirty="0">
                <a:solidFill>
                  <a:schemeClr val="dk1"/>
                </a:solidFill>
              </a:rPr>
              <a:t>their professional</a:t>
            </a:r>
            <a:r>
              <a:rPr lang="en-US" sz="2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experience?</a:t>
            </a:r>
          </a:p>
          <a:p>
            <a:pPr marL="228600" marR="0" lvl="0" indent="-196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2500" dirty="0">
                <a:solidFill>
                  <a:schemeClr val="dk1"/>
                </a:solidFill>
              </a:rPr>
              <a:t>Research Career Skills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32561" y="4039737"/>
            <a:ext cx="541816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dk1"/>
                </a:solidFill>
              </a:rPr>
              <a:t>Answer the Question:</a:t>
            </a:r>
          </a:p>
          <a:p>
            <a:endParaRPr lang="en-US" u="sng" dirty="0">
              <a:solidFill>
                <a:schemeClr val="dk1"/>
              </a:solidFill>
            </a:endParaRPr>
          </a:p>
          <a:p>
            <a:r>
              <a:rPr lang="en-US" sz="3000" dirty="0">
                <a:solidFill>
                  <a:schemeClr val="dk1"/>
                </a:solidFill>
              </a:rPr>
              <a:t>How can we be ready to score the gig once we get out of school?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build="p"/>
      <p:bldP spid="2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227766" y="1884850"/>
            <a:ext cx="11733300" cy="99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“The more important thing is that I consult with people who have expertise in areas where I aspire to excel.” </a:t>
            </a:r>
          </a:p>
          <a:p>
            <a:pPr marL="228600" marR="0" lvl="0" indent="-18415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2500" b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mentorship! </a:t>
            </a:r>
          </a:p>
          <a:p>
            <a:pPr lvl="1" indent="-184150">
              <a:spcBef>
                <a:spcPts val="1800"/>
              </a:spcBef>
              <a:buSzPct val="100000"/>
              <a:buFont typeface="Arial"/>
              <a:buChar char="▪"/>
            </a:pPr>
            <a:r>
              <a:rPr lang="en-US" dirty="0"/>
              <a:t>Teachers, Professors, Professionals</a:t>
            </a:r>
            <a:endParaRPr lang="en-US" sz="2300" b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2500" dirty="0"/>
              <a:t>Never be afraid to ask</a:t>
            </a:r>
          </a:p>
          <a:p>
            <a:pPr marL="228600" marR="0" lvl="0" indent="-18415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2500" b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Talk to people wh</a:t>
            </a:r>
            <a:r>
              <a:rPr lang="en-US" sz="2500" dirty="0"/>
              <a:t>o</a:t>
            </a:r>
            <a:r>
              <a:rPr lang="en-US" sz="2500" b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 what </a:t>
            </a:r>
            <a:r>
              <a:rPr lang="en-US" sz="2500" b="1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want </a:t>
            </a:r>
            <a:r>
              <a:rPr lang="en-US" sz="2500" b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do</a:t>
            </a:r>
          </a:p>
          <a:p>
            <a:pPr marR="0" lvl="1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 b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Ask </a:t>
            </a:r>
            <a:r>
              <a:rPr lang="en-US" sz="2000" b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them out for coffee, lunch, interview them</a:t>
            </a:r>
          </a:p>
          <a:p>
            <a:pPr marR="0" lvl="0" indent="762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Arial"/>
              <a:buChar char="▪"/>
            </a:pPr>
            <a:r>
              <a:rPr lang="en-US" sz="2500" dirty="0" smtClean="0"/>
              <a:t> </a:t>
            </a:r>
            <a:r>
              <a:rPr lang="en-US" sz="2500" spc="-20" dirty="0" smtClean="0"/>
              <a:t>We </a:t>
            </a:r>
            <a:r>
              <a:rPr lang="en-US" sz="2500" spc="-20" dirty="0"/>
              <a:t>did </a:t>
            </a:r>
            <a:r>
              <a:rPr lang="en-US" sz="2500" spc="-20" dirty="0" smtClean="0"/>
              <a:t>interviews, </a:t>
            </a:r>
            <a:r>
              <a:rPr lang="en-US" sz="2500" spc="-20" dirty="0"/>
              <a:t>too </a:t>
            </a:r>
            <a:r>
              <a:rPr lang="en-US" sz="2500" spc="-20" dirty="0" smtClean="0"/>
              <a:t>— </a:t>
            </a:r>
            <a:r>
              <a:rPr lang="en-US" sz="2500" spc="-20" dirty="0"/>
              <a:t>see what we found out</a:t>
            </a:r>
            <a:r>
              <a:rPr lang="en-US" sz="2500" dirty="0"/>
              <a:t>!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2500" dirty="0"/>
          </a:p>
        </p:txBody>
      </p:sp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684212" y="152400"/>
            <a:ext cx="9144000" cy="1096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Find Guidance</a:t>
            </a:r>
          </a:p>
        </p:txBody>
      </p:sp>
      <p:pic>
        <p:nvPicPr>
          <p:cNvPr id="251" name="Shape 251" descr="mentorship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399" y="2992946"/>
            <a:ext cx="4647625" cy="3093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760412" y="2438400"/>
            <a:ext cx="10972798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“You’re going to hear ‘no thank you’ a lot more than you’re going to hear </a:t>
            </a:r>
            <a:r>
              <a:rPr lang="en-US" sz="4000" b="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‘okay</a:t>
            </a:r>
            <a:r>
              <a:rPr lang="en-US" sz="4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sign here, here’s your lucrative orchestral contract</a:t>
            </a:r>
            <a:r>
              <a:rPr lang="en-US" sz="4000" b="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.’”</a:t>
            </a:r>
            <a:endParaRPr lang="en-US" sz="40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7599" y="477320"/>
            <a:ext cx="35782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lt1"/>
                </a:solidFill>
              </a:rPr>
              <a:t>Self-Promotion</a:t>
            </a:r>
            <a:endParaRPr lang="en-US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5614" y="2286000"/>
            <a:ext cx="11733208" cy="3276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4500" b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yourself = pounding pavement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4500" b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“Cold Calling” </a:t>
            </a:r>
            <a:r>
              <a:rPr lang="en-US" sz="4700" dirty="0">
                <a:solidFill>
                  <a:srgbClr val="000000"/>
                </a:solidFill>
              </a:rPr>
              <a:t>→</a:t>
            </a:r>
            <a:r>
              <a:rPr lang="en-US" sz="4500" b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500" dirty="0"/>
              <a:t>10</a:t>
            </a:r>
            <a:r>
              <a:rPr lang="en-US" sz="4500" b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calls, 1 lead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4500" b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 the tools </a:t>
            </a:r>
            <a:r>
              <a:rPr lang="en-US" sz="4500" b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use to </a:t>
            </a:r>
            <a:r>
              <a:rPr lang="en-US" sz="4500" b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demonstrate your skills and musical background?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522413" y="274637"/>
            <a:ext cx="9144000" cy="1096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Self Promotion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1522413" y="274637"/>
            <a:ext cx="9144000" cy="1096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Tools of the Trade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310106" y="1918269"/>
            <a:ext cx="6679385" cy="3724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Résumé</a:t>
            </a:r>
            <a:endParaRPr lang="en-US"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Piqu</a:t>
            </a:r>
            <a:r>
              <a:rPr lang="en-US" sz="3000" dirty="0">
                <a:solidFill>
                  <a:schemeClr val="dk1"/>
                </a:solidFill>
              </a:rPr>
              <a:t>es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reader</a:t>
            </a:r>
            <a:r>
              <a:rPr lang="en-US" sz="3000" dirty="0">
                <a:solidFill>
                  <a:schemeClr val="dk1"/>
                </a:solidFill>
              </a:rPr>
              <a:t>’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interest </a:t>
            </a:r>
            <a:r>
              <a:rPr lang="en-US" sz="3200" dirty="0">
                <a:solidFill>
                  <a:schemeClr val="dk1"/>
                </a:solidFill>
              </a:rPr>
              <a:t>→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gets you in for interview or audition</a:t>
            </a:r>
          </a:p>
          <a:p>
            <a:pPr marL="1028700" lvl="8" indent="-571500"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600" b="0" i="0" u="none" strike="noStrike" cap="none" dirty="0">
                <a:solidFill>
                  <a:schemeClr val="dk1"/>
                </a:solidFill>
                <a:sym typeface="Arial"/>
              </a:rPr>
              <a:t>Start by making a list</a:t>
            </a:r>
            <a:r>
              <a:rPr lang="en-US" sz="2600" dirty="0">
                <a:solidFill>
                  <a:schemeClr val="dk1"/>
                </a:solidFill>
              </a:rPr>
              <a:t>; what</a:t>
            </a:r>
            <a:r>
              <a:rPr lang="en-US" sz="2600" b="0" i="0" u="none" strike="noStrike" cap="none" dirty="0">
                <a:solidFill>
                  <a:schemeClr val="dk1"/>
                </a:solidFill>
                <a:sym typeface="Arial"/>
              </a:rPr>
              <a:t> musical work have you done?</a:t>
            </a:r>
          </a:p>
          <a:p>
            <a:pPr marL="1028700" lvl="1" indent="-571500"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u="sng" dirty="0">
                <a:solidFill>
                  <a:schemeClr val="hlink"/>
                </a:solidFill>
                <a:hlinkClick r:id="rId3"/>
              </a:rPr>
              <a:t>Eastman Resume Writing Guide</a:t>
            </a:r>
          </a:p>
          <a:p>
            <a:pPr marL="1028700" lvl="1" indent="-571500"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u="sng" dirty="0">
                <a:solidFill>
                  <a:schemeClr val="hlink"/>
                </a:solidFill>
                <a:hlinkClick r:id="rId3"/>
              </a:rPr>
              <a:t>UConn Resume Guidebook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0" name="Shape 150"/>
          <p:cNvSpPr txBox="1"/>
          <p:nvPr/>
        </p:nvSpPr>
        <p:spPr>
          <a:xfrm>
            <a:off x="7011682" y="1848873"/>
            <a:ext cx="4395000" cy="40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 information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Education and Training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Degree, GPA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Major/Principal teachers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Festivals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Performance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Experience</a:t>
            </a:r>
            <a:r>
              <a:rPr lang="en-US" sz="2400" dirty="0" smtClean="0">
                <a:solidFill>
                  <a:schemeClr val="dk1"/>
                </a:solidFill>
              </a:rPr>
              <a:t> </a:t>
            </a:r>
            <a:endParaRPr lang="en-US" sz="2400" dirty="0">
              <a:solidFill>
                <a:schemeClr val="dk1"/>
              </a:solidFill>
            </a:endParaRPr>
          </a:p>
          <a:p>
            <a:pPr marL="742950" lvl="1" indent="-285750"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 smtClean="0">
                <a:solidFill>
                  <a:schemeClr val="dk1"/>
                </a:solidFill>
              </a:rPr>
              <a:t>Ensembles</a:t>
            </a:r>
            <a:endParaRPr lang="en-US" sz="2400" dirty="0">
              <a:solidFill>
                <a:schemeClr val="dk1"/>
              </a:solidFill>
            </a:endParaRPr>
          </a:p>
          <a:p>
            <a:pPr marL="742950" lvl="1" indent="-285750"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 smtClean="0">
                <a:solidFill>
                  <a:schemeClr val="dk1"/>
                </a:solidFill>
              </a:rPr>
              <a:t>Operatic Roles</a:t>
            </a:r>
            <a:endParaRPr lang="en-US" sz="2400" dirty="0">
              <a:solidFill>
                <a:schemeClr val="dk1"/>
              </a:solidFill>
            </a:endParaRPr>
          </a:p>
          <a:p>
            <a:pPr marL="742950" lvl="1" indent="-285750"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 smtClean="0">
                <a:solidFill>
                  <a:schemeClr val="dk1"/>
                </a:solidFill>
              </a:rPr>
              <a:t>Repertoire</a:t>
            </a:r>
            <a:endParaRPr lang="en-US" sz="2400" dirty="0">
              <a:solidFill>
                <a:schemeClr val="dk1"/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Compositions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/Arrangements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Recordings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Competitions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Honors/Awards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build="p"/>
      <p:bldP spid="1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/>
        </p:nvSpPr>
        <p:spPr>
          <a:xfrm>
            <a:off x="672826" y="1774209"/>
            <a:ext cx="7379352" cy="481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000" dirty="0"/>
              <a:t>UConn Center for Career Development</a:t>
            </a:r>
            <a:endParaRPr sz="3000" dirty="0"/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6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https://career.uconn.edu/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 smtClean="0">
                <a:solidFill>
                  <a:schemeClr val="dk1"/>
                </a:solidFill>
              </a:rPr>
              <a:t>Résumé </a:t>
            </a:r>
            <a:r>
              <a:rPr lang="en-US" sz="2800" dirty="0">
                <a:solidFill>
                  <a:schemeClr val="dk1"/>
                </a:solidFill>
              </a:rPr>
              <a:t>Help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Career Consulting 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Practice Interviews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Internships search</a:t>
            </a:r>
          </a:p>
          <a:p>
            <a:pPr marL="0" marR="0" lvl="0" indent="-1143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000" u="sng" dirty="0">
                <a:solidFill>
                  <a:schemeClr val="hlink"/>
                </a:solidFill>
                <a:hlinkClick r:id="rId4"/>
              </a:rPr>
              <a:t>Peabody Music and Entrepreneurship Career Center</a:t>
            </a: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33630" y="2291660"/>
            <a:ext cx="4106999" cy="229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1561995" y="144833"/>
            <a:ext cx="9144000" cy="109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5000" dirty="0"/>
              <a:t>Career Development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1522413" y="274637"/>
            <a:ext cx="9144000" cy="109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The Website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011687" y="2253875"/>
            <a:ext cx="9812100" cy="344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ctr" rtl="0">
              <a:spcBef>
                <a:spcPts val="0"/>
              </a:spcBef>
              <a:buSzPct val="25000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“It’s got the things that concert promoters are always asking 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en-US" sz="3000" dirty="0" smtClean="0">
                <a:solidFill>
                  <a:schemeClr val="dk1"/>
                </a:solidFill>
              </a:rPr>
              <a:t>: 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bios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photos, the press kit, contact 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information.”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ctr" rtl="0">
              <a:spcBef>
                <a:spcPts val="0"/>
              </a:spcBef>
              <a:buNone/>
            </a:pPr>
            <a:endParaRPr sz="25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ctr" rtl="0">
              <a:spcBef>
                <a:spcPts val="0"/>
              </a:spcBef>
              <a:buSzPct val="25000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“It has to be clean, informative, and to the point.”</a:t>
            </a:r>
          </a:p>
          <a:p>
            <a:pPr marL="742950" marR="0" lvl="1" indent="-28575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1126627" y="220046"/>
            <a:ext cx="9144000" cy="109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The Website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1202827" y="2203924"/>
            <a:ext cx="10354714" cy="360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if your Resume wasn’t enough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! (I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isn’t…)</a:t>
            </a:r>
          </a:p>
          <a:p>
            <a:pPr marL="285750" lvl="0" indent="-28575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Essential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</a:t>
            </a:r>
            <a:r>
              <a:rPr lang="en-US" sz="3200" dirty="0">
                <a:solidFill>
                  <a:schemeClr val="dk1"/>
                </a:solidFill>
              </a:rPr>
              <a:t>t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ool </a:t>
            </a:r>
            <a:r>
              <a:rPr lang="en-US" sz="3200" dirty="0" smtClean="0"/>
              <a:t>→ </a:t>
            </a:r>
            <a:r>
              <a:rPr lang="en-US" sz="3200" dirty="0">
                <a:solidFill>
                  <a:schemeClr val="dk1"/>
                </a:solidFill>
              </a:rPr>
              <a:t>s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hows 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picture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Quick way for prospective employers to gauge you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Shows professionalism</a:t>
            </a:r>
          </a:p>
          <a:p>
            <a:pPr marL="285750" lvl="3" indent="-28575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Clean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website 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  <a:r>
              <a:rPr lang="en-US" sz="3200" b="1" dirty="0">
                <a:solidFill>
                  <a:schemeClr val="dk1"/>
                </a:solidFill>
              </a:rPr>
              <a:t>i</a:t>
            </a:r>
            <a:r>
              <a:rPr lang="en-US" sz="3200" b="1" dirty="0" smtClean="0">
                <a:solidFill>
                  <a:schemeClr val="dk1"/>
                </a:solidFill>
                <a:sym typeface="Arial"/>
              </a:rPr>
              <a:t>nstant 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legitimacy</a:t>
            </a:r>
          </a:p>
          <a:p>
            <a:pPr marL="457200" marR="0" lvl="1" indent="0" algn="l" rtl="0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1366964" y="97225"/>
            <a:ext cx="9144000" cy="1096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Website: Your Resume, on </a:t>
            </a:r>
            <a:r>
              <a:rPr lang="en-US" dirty="0"/>
              <a:t>Crack-Cocaine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1089848" y="2045591"/>
            <a:ext cx="4416551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Website Should Have…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2"/>
          </p:nvPr>
        </p:nvSpPr>
        <p:spPr>
          <a:xfrm>
            <a:off x="784037" y="2651440"/>
            <a:ext cx="5713357" cy="350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bio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Headshots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/pictures from performances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Videos of performances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Audio recordings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résumé/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CV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 information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Reviews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/news</a:t>
            </a:r>
            <a:r>
              <a:rPr lang="en-US" sz="2400" dirty="0"/>
              <a:t>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400" dirty="0"/>
              <a:t>m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aybe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 a blog!)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6563001" y="2212776"/>
            <a:ext cx="4896094" cy="33855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100000"/>
            </a:pPr>
            <a:r>
              <a:rPr lang="en-US" sz="2000" b="1" dirty="0">
                <a:solidFill>
                  <a:schemeClr val="dk1"/>
                </a:solidFill>
              </a:rPr>
              <a:t>The Checklist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professional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headshots done</a:t>
            </a:r>
          </a:p>
          <a:p>
            <a:pPr marL="285750" lvl="0" indent="-285750"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recordings </a:t>
            </a:r>
            <a:r>
              <a:rPr lang="en-US" sz="2000" dirty="0" smtClean="0"/>
              <a:t>→ 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UConn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records all concerts…did you have a solo?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good quality video of your recitals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your own! Start a SoundCloud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a bio/have one written</a:t>
            </a:r>
          </a:p>
          <a:p>
            <a:pPr marL="457200" marR="0" lvl="1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1800" u="sng" dirty="0">
                <a:solidFill>
                  <a:schemeClr val="hlink"/>
                </a:solidFill>
                <a:hlinkClick r:id="rId3"/>
              </a:rPr>
              <a:t>How to Write a Killer Artist Bio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0" build="p"/>
    </p:bldLst>
  </p:timing>
</p:sld>
</file>

<file path=ppt/theme/theme1.xml><?xml version="1.0" encoding="utf-8"?>
<a:theme xmlns:a="http://schemas.openxmlformats.org/drawingml/2006/main" name="Curves 16x9">
  <a:themeElements>
    <a:clrScheme name="Curves_16x9">
      <a:dk1>
        <a:srgbClr val="000000"/>
      </a:dk1>
      <a:lt1>
        <a:srgbClr val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995</Words>
  <Application>Microsoft Office PowerPoint</Application>
  <PresentationFormat>Custom</PresentationFormat>
  <Paragraphs>207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Noto Sans Symbols</vt:lpstr>
      <vt:lpstr>Wingdings</vt:lpstr>
      <vt:lpstr>Curves 16x9</vt:lpstr>
      <vt:lpstr>Scoring the Gig</vt:lpstr>
      <vt:lpstr>What’s the big deal?</vt:lpstr>
      <vt:lpstr>PowerPoint Presentation</vt:lpstr>
      <vt:lpstr>Self Promotion</vt:lpstr>
      <vt:lpstr>Tools of the Trade</vt:lpstr>
      <vt:lpstr>Career Development</vt:lpstr>
      <vt:lpstr>The Website</vt:lpstr>
      <vt:lpstr>The Website</vt:lpstr>
      <vt:lpstr>The Website: Your Resume, on Crack-Cocaine</vt:lpstr>
      <vt:lpstr>Websites: Places to Start</vt:lpstr>
      <vt:lpstr>Networking: Schmoozing for Gigs</vt:lpstr>
      <vt:lpstr>Professional Associations</vt:lpstr>
      <vt:lpstr>Summer Festivals</vt:lpstr>
      <vt:lpstr>PowerPoint Presentation</vt:lpstr>
      <vt:lpstr>Supplementary Income: “The Side Gig”</vt:lpstr>
      <vt:lpstr>What are transferable skills?</vt:lpstr>
      <vt:lpstr>More Transferable Skills</vt:lpstr>
      <vt:lpstr>“Contracting” Work</vt:lpstr>
      <vt:lpstr>Gig Resources</vt:lpstr>
      <vt:lpstr>Find Guidance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Scoring the Gig</dc:title>
  <dc:subject/>
  <dc:creator>Daddona, Amanda</dc:creator>
  <cp:keywords/>
  <dc:description/>
  <cp:lastModifiedBy>Daddona, Amanda</cp:lastModifiedBy>
  <cp:revision>19</cp:revision>
  <dcterms:modified xsi:type="dcterms:W3CDTF">2017-07-14T13:54:23Z</dcterms:modified>
  <cp:category/>
</cp:coreProperties>
</file>